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9" r:id="rId4"/>
    <p:sldId id="273" r:id="rId5"/>
    <p:sldId id="260" r:id="rId6"/>
    <p:sldId id="261" r:id="rId7"/>
    <p:sldId id="274" r:id="rId8"/>
    <p:sldId id="262" r:id="rId9"/>
    <p:sldId id="264" r:id="rId10"/>
    <p:sldId id="292" r:id="rId11"/>
    <p:sldId id="266" r:id="rId12"/>
    <p:sldId id="268" r:id="rId13"/>
    <p:sldId id="267" r:id="rId14"/>
    <p:sldId id="289" r:id="rId15"/>
    <p:sldId id="269" r:id="rId16"/>
    <p:sldId id="270" r:id="rId17"/>
    <p:sldId id="286" r:id="rId18"/>
    <p:sldId id="271" r:id="rId19"/>
    <p:sldId id="265" r:id="rId20"/>
    <p:sldId id="280" r:id="rId21"/>
    <p:sldId id="275" r:id="rId22"/>
    <p:sldId id="272" r:id="rId23"/>
    <p:sldId id="276" r:id="rId24"/>
    <p:sldId id="277" r:id="rId25"/>
    <p:sldId id="279" r:id="rId26"/>
    <p:sldId id="278" r:id="rId27"/>
    <p:sldId id="291" r:id="rId28"/>
    <p:sldId id="281" r:id="rId29"/>
    <p:sldId id="282" r:id="rId30"/>
    <p:sldId id="283" r:id="rId31"/>
    <p:sldId id="285" r:id="rId32"/>
    <p:sldId id="284" r:id="rId33"/>
    <p:sldId id="287" r:id="rId34"/>
    <p:sldId id="288" r:id="rId35"/>
    <p:sldId id="290" r:id="rId3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1" autoAdjust="0"/>
    <p:restoredTop sz="80893" autoAdjust="0"/>
  </p:normalViewPr>
  <p:slideViewPr>
    <p:cSldViewPr snapToGrid="0">
      <p:cViewPr varScale="1">
        <p:scale>
          <a:sx n="131" d="100"/>
          <a:sy n="131" d="100"/>
        </p:scale>
        <p:origin x="594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8C7E09-E7DD-46C0-A935-29FD9153234F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5384376-74C0-4056-890D-B5158CD9CA07}">
      <dgm:prSet/>
      <dgm:spPr/>
      <dgm:t>
        <a:bodyPr/>
        <a:lstStyle/>
        <a:p>
          <a:r>
            <a:rPr lang="en-US"/>
            <a:t>Introduction</a:t>
          </a:r>
        </a:p>
      </dgm:t>
    </dgm:pt>
    <dgm:pt modelId="{24ADB880-6EE5-41F4-8DB8-C8458B86F0CB}" type="parTrans" cxnId="{A7585CB2-0648-4F5C-9713-996299051643}">
      <dgm:prSet/>
      <dgm:spPr/>
      <dgm:t>
        <a:bodyPr/>
        <a:lstStyle/>
        <a:p>
          <a:endParaRPr lang="en-US"/>
        </a:p>
      </dgm:t>
    </dgm:pt>
    <dgm:pt modelId="{75AB0D69-B230-4AD9-B199-2777F62A6A72}" type="sibTrans" cxnId="{A7585CB2-0648-4F5C-9713-996299051643}">
      <dgm:prSet/>
      <dgm:spPr/>
      <dgm:t>
        <a:bodyPr/>
        <a:lstStyle/>
        <a:p>
          <a:endParaRPr lang="en-US"/>
        </a:p>
      </dgm:t>
    </dgm:pt>
    <dgm:pt modelId="{32DF17BB-7102-42D6-8992-6F299DBF718D}">
      <dgm:prSet/>
      <dgm:spPr/>
      <dgm:t>
        <a:bodyPr/>
        <a:lstStyle/>
        <a:p>
          <a:r>
            <a:rPr lang="en-US" dirty="0"/>
            <a:t>System Design</a:t>
          </a:r>
        </a:p>
      </dgm:t>
    </dgm:pt>
    <dgm:pt modelId="{29DD6B9C-0ABD-4A2B-A25D-581C5513829A}" type="parTrans" cxnId="{A0D5A914-1B1A-44D9-A9B5-29537CF75A6B}">
      <dgm:prSet/>
      <dgm:spPr/>
      <dgm:t>
        <a:bodyPr/>
        <a:lstStyle/>
        <a:p>
          <a:endParaRPr lang="en-US"/>
        </a:p>
      </dgm:t>
    </dgm:pt>
    <dgm:pt modelId="{82D16A7C-5BF6-485E-9D12-4B7A3DF66858}" type="sibTrans" cxnId="{A0D5A914-1B1A-44D9-A9B5-29537CF75A6B}">
      <dgm:prSet/>
      <dgm:spPr/>
      <dgm:t>
        <a:bodyPr/>
        <a:lstStyle/>
        <a:p>
          <a:endParaRPr lang="en-US"/>
        </a:p>
      </dgm:t>
    </dgm:pt>
    <dgm:pt modelId="{C0518296-3DB2-4241-B858-EFCFE90F8D25}">
      <dgm:prSet/>
      <dgm:spPr/>
      <dgm:t>
        <a:bodyPr/>
        <a:lstStyle/>
        <a:p>
          <a:r>
            <a:rPr lang="en-US"/>
            <a:t>Testing</a:t>
          </a:r>
        </a:p>
      </dgm:t>
    </dgm:pt>
    <dgm:pt modelId="{A978D11B-8F82-4261-BB1B-E611572D363B}" type="parTrans" cxnId="{AEC23905-A0D5-485A-B818-F018D2648FAE}">
      <dgm:prSet/>
      <dgm:spPr/>
      <dgm:t>
        <a:bodyPr/>
        <a:lstStyle/>
        <a:p>
          <a:endParaRPr lang="en-US"/>
        </a:p>
      </dgm:t>
    </dgm:pt>
    <dgm:pt modelId="{BD551109-3BC1-4F60-A60B-54E5A1B67BEB}" type="sibTrans" cxnId="{AEC23905-A0D5-485A-B818-F018D2648FAE}">
      <dgm:prSet/>
      <dgm:spPr/>
      <dgm:t>
        <a:bodyPr/>
        <a:lstStyle/>
        <a:p>
          <a:endParaRPr lang="en-US"/>
        </a:p>
      </dgm:t>
    </dgm:pt>
    <dgm:pt modelId="{1A0CC2DC-E963-42D3-8F4C-3918DCBA0124}">
      <dgm:prSet/>
      <dgm:spPr/>
      <dgm:t>
        <a:bodyPr/>
        <a:lstStyle/>
        <a:p>
          <a:r>
            <a:rPr lang="en-US"/>
            <a:t>Conclusions</a:t>
          </a:r>
        </a:p>
      </dgm:t>
    </dgm:pt>
    <dgm:pt modelId="{C35CFB28-56BF-44E8-B1EE-7B2EDD8478AA}" type="parTrans" cxnId="{A0AABAE3-97EF-4282-8E73-4A7F4D89C610}">
      <dgm:prSet/>
      <dgm:spPr/>
      <dgm:t>
        <a:bodyPr/>
        <a:lstStyle/>
        <a:p>
          <a:endParaRPr lang="en-US"/>
        </a:p>
      </dgm:t>
    </dgm:pt>
    <dgm:pt modelId="{E0B4D594-2B55-44CB-939F-422C399667F1}" type="sibTrans" cxnId="{A0AABAE3-97EF-4282-8E73-4A7F4D89C610}">
      <dgm:prSet/>
      <dgm:spPr/>
      <dgm:t>
        <a:bodyPr/>
        <a:lstStyle/>
        <a:p>
          <a:endParaRPr lang="en-US"/>
        </a:p>
      </dgm:t>
    </dgm:pt>
    <dgm:pt modelId="{72BB90EC-356B-45E6-8FE3-DD88509EA0B2}" type="pres">
      <dgm:prSet presAssocID="{118C7E09-E7DD-46C0-A935-29FD9153234F}" presName="root" presStyleCnt="0">
        <dgm:presLayoutVars>
          <dgm:dir/>
          <dgm:resizeHandles val="exact"/>
        </dgm:presLayoutVars>
      </dgm:prSet>
      <dgm:spPr/>
    </dgm:pt>
    <dgm:pt modelId="{029BC564-FBC1-4C6D-B5E1-52506210B6F8}" type="pres">
      <dgm:prSet presAssocID="{118C7E09-E7DD-46C0-A935-29FD9153234F}" presName="container" presStyleCnt="0">
        <dgm:presLayoutVars>
          <dgm:dir/>
          <dgm:resizeHandles val="exact"/>
        </dgm:presLayoutVars>
      </dgm:prSet>
      <dgm:spPr/>
    </dgm:pt>
    <dgm:pt modelId="{5213E6C1-75AA-4E13-9456-87E22522C664}" type="pres">
      <dgm:prSet presAssocID="{A5384376-74C0-4056-890D-B5158CD9CA07}" presName="compNode" presStyleCnt="0"/>
      <dgm:spPr/>
    </dgm:pt>
    <dgm:pt modelId="{08954905-A7DB-49A8-80BC-0766B31F189B}" type="pres">
      <dgm:prSet presAssocID="{A5384376-74C0-4056-890D-B5158CD9CA07}" presName="iconBgRect" presStyleLbl="bgShp" presStyleIdx="0" presStyleCnt="4"/>
      <dgm:spPr/>
    </dgm:pt>
    <dgm:pt modelId="{3A42AC73-A691-44E5-A307-94FDD6B82C40}" type="pres">
      <dgm:prSet presAssocID="{A5384376-74C0-4056-890D-B5158CD9CA0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FC35C444-5EC1-49AA-A148-1F19C2F7BD15}" type="pres">
      <dgm:prSet presAssocID="{A5384376-74C0-4056-890D-B5158CD9CA07}" presName="spaceRect" presStyleCnt="0"/>
      <dgm:spPr/>
    </dgm:pt>
    <dgm:pt modelId="{7354F724-EC95-4AC2-BA20-4F747F6A2CC1}" type="pres">
      <dgm:prSet presAssocID="{A5384376-74C0-4056-890D-B5158CD9CA07}" presName="textRect" presStyleLbl="revTx" presStyleIdx="0" presStyleCnt="4">
        <dgm:presLayoutVars>
          <dgm:chMax val="1"/>
          <dgm:chPref val="1"/>
        </dgm:presLayoutVars>
      </dgm:prSet>
      <dgm:spPr/>
    </dgm:pt>
    <dgm:pt modelId="{70F08E21-769F-46AD-8BB6-22480ABFB027}" type="pres">
      <dgm:prSet presAssocID="{75AB0D69-B230-4AD9-B199-2777F62A6A72}" presName="sibTrans" presStyleLbl="sibTrans2D1" presStyleIdx="0" presStyleCnt="0"/>
      <dgm:spPr/>
    </dgm:pt>
    <dgm:pt modelId="{CA6C4F95-0638-4E71-993D-1934A515A9F1}" type="pres">
      <dgm:prSet presAssocID="{32DF17BB-7102-42D6-8992-6F299DBF718D}" presName="compNode" presStyleCnt="0"/>
      <dgm:spPr/>
    </dgm:pt>
    <dgm:pt modelId="{744BDCAC-27C0-4ED3-9C63-FDA997CD58E8}" type="pres">
      <dgm:prSet presAssocID="{32DF17BB-7102-42D6-8992-6F299DBF718D}" presName="iconBgRect" presStyleLbl="bgShp" presStyleIdx="1" presStyleCnt="4"/>
      <dgm:spPr/>
    </dgm:pt>
    <dgm:pt modelId="{44978623-4DA2-443E-AA7E-B9425AE70F17}" type="pres">
      <dgm:prSet presAssocID="{32DF17BB-7102-42D6-8992-6F299DBF718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8EE8FD75-D49A-450D-AC74-C79D16578BC9}" type="pres">
      <dgm:prSet presAssocID="{32DF17BB-7102-42D6-8992-6F299DBF718D}" presName="spaceRect" presStyleCnt="0"/>
      <dgm:spPr/>
    </dgm:pt>
    <dgm:pt modelId="{CF9FC3D5-F247-41F9-95C4-9E1179A1A0D9}" type="pres">
      <dgm:prSet presAssocID="{32DF17BB-7102-42D6-8992-6F299DBF718D}" presName="textRect" presStyleLbl="revTx" presStyleIdx="1" presStyleCnt="4">
        <dgm:presLayoutVars>
          <dgm:chMax val="1"/>
          <dgm:chPref val="1"/>
        </dgm:presLayoutVars>
      </dgm:prSet>
      <dgm:spPr/>
    </dgm:pt>
    <dgm:pt modelId="{190BEEDD-D990-410F-AE8C-749EF5C055DB}" type="pres">
      <dgm:prSet presAssocID="{82D16A7C-5BF6-485E-9D12-4B7A3DF66858}" presName="sibTrans" presStyleLbl="sibTrans2D1" presStyleIdx="0" presStyleCnt="0"/>
      <dgm:spPr/>
    </dgm:pt>
    <dgm:pt modelId="{3A80DAE8-7256-463D-80AF-393112A643EC}" type="pres">
      <dgm:prSet presAssocID="{C0518296-3DB2-4241-B858-EFCFE90F8D25}" presName="compNode" presStyleCnt="0"/>
      <dgm:spPr/>
    </dgm:pt>
    <dgm:pt modelId="{6729EB64-A98B-44DC-8C57-059A4AFAD569}" type="pres">
      <dgm:prSet presAssocID="{C0518296-3DB2-4241-B858-EFCFE90F8D25}" presName="iconBgRect" presStyleLbl="bgShp" presStyleIdx="2" presStyleCnt="4"/>
      <dgm:spPr/>
    </dgm:pt>
    <dgm:pt modelId="{256BE0E2-A72C-4E2F-8B8E-FCAC4AF1F4C8}" type="pres">
      <dgm:prSet presAssocID="{C0518296-3DB2-4241-B858-EFCFE90F8D2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2DE89652-6CC3-476F-945F-1EEBD2A5341E}" type="pres">
      <dgm:prSet presAssocID="{C0518296-3DB2-4241-B858-EFCFE90F8D25}" presName="spaceRect" presStyleCnt="0"/>
      <dgm:spPr/>
    </dgm:pt>
    <dgm:pt modelId="{5D0090FC-9B06-4B09-92E7-43D6842EACDA}" type="pres">
      <dgm:prSet presAssocID="{C0518296-3DB2-4241-B858-EFCFE90F8D25}" presName="textRect" presStyleLbl="revTx" presStyleIdx="2" presStyleCnt="4">
        <dgm:presLayoutVars>
          <dgm:chMax val="1"/>
          <dgm:chPref val="1"/>
        </dgm:presLayoutVars>
      </dgm:prSet>
      <dgm:spPr/>
    </dgm:pt>
    <dgm:pt modelId="{1620BAAA-BD2B-4CA2-90C8-6474A4BB8BFB}" type="pres">
      <dgm:prSet presAssocID="{BD551109-3BC1-4F60-A60B-54E5A1B67BEB}" presName="sibTrans" presStyleLbl="sibTrans2D1" presStyleIdx="0" presStyleCnt="0"/>
      <dgm:spPr/>
    </dgm:pt>
    <dgm:pt modelId="{357AFDEF-0679-4EC8-BC08-E775E5B48EAA}" type="pres">
      <dgm:prSet presAssocID="{1A0CC2DC-E963-42D3-8F4C-3918DCBA0124}" presName="compNode" presStyleCnt="0"/>
      <dgm:spPr/>
    </dgm:pt>
    <dgm:pt modelId="{DF752619-6309-4A8E-905B-45557F994B9B}" type="pres">
      <dgm:prSet presAssocID="{1A0CC2DC-E963-42D3-8F4C-3918DCBA0124}" presName="iconBgRect" presStyleLbl="bgShp" presStyleIdx="3" presStyleCnt="4"/>
      <dgm:spPr/>
    </dgm:pt>
    <dgm:pt modelId="{7A44573E-E211-4999-872E-09397F53DAAD}" type="pres">
      <dgm:prSet presAssocID="{1A0CC2DC-E963-42D3-8F4C-3918DCBA012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30CB3468-DA2A-4B7E-B1DC-2D0C32C683E2}" type="pres">
      <dgm:prSet presAssocID="{1A0CC2DC-E963-42D3-8F4C-3918DCBA0124}" presName="spaceRect" presStyleCnt="0"/>
      <dgm:spPr/>
    </dgm:pt>
    <dgm:pt modelId="{0AC5F045-AA95-4DB0-A04E-2B780EDDCE33}" type="pres">
      <dgm:prSet presAssocID="{1A0CC2DC-E963-42D3-8F4C-3918DCBA012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EC23905-A0D5-485A-B818-F018D2648FAE}" srcId="{118C7E09-E7DD-46C0-A935-29FD9153234F}" destId="{C0518296-3DB2-4241-B858-EFCFE90F8D25}" srcOrd="2" destOrd="0" parTransId="{A978D11B-8F82-4261-BB1B-E611572D363B}" sibTransId="{BD551109-3BC1-4F60-A60B-54E5A1B67BEB}"/>
    <dgm:cxn modelId="{A0D5A914-1B1A-44D9-A9B5-29537CF75A6B}" srcId="{118C7E09-E7DD-46C0-A935-29FD9153234F}" destId="{32DF17BB-7102-42D6-8992-6F299DBF718D}" srcOrd="1" destOrd="0" parTransId="{29DD6B9C-0ABD-4A2B-A25D-581C5513829A}" sibTransId="{82D16A7C-5BF6-485E-9D12-4B7A3DF66858}"/>
    <dgm:cxn modelId="{CA6F8C28-FBEF-471D-AEE0-C893863565F1}" type="presOf" srcId="{75AB0D69-B230-4AD9-B199-2777F62A6A72}" destId="{70F08E21-769F-46AD-8BB6-22480ABFB027}" srcOrd="0" destOrd="0" presId="urn:microsoft.com/office/officeart/2018/2/layout/IconCircleList"/>
    <dgm:cxn modelId="{5A001B29-88B4-461C-AA85-F8B97E850874}" type="presOf" srcId="{82D16A7C-5BF6-485E-9D12-4B7A3DF66858}" destId="{190BEEDD-D990-410F-AE8C-749EF5C055DB}" srcOrd="0" destOrd="0" presId="urn:microsoft.com/office/officeart/2018/2/layout/IconCircleList"/>
    <dgm:cxn modelId="{D93CF043-218D-4319-BBE9-C9255AAEF245}" type="presOf" srcId="{C0518296-3DB2-4241-B858-EFCFE90F8D25}" destId="{5D0090FC-9B06-4B09-92E7-43D6842EACDA}" srcOrd="0" destOrd="0" presId="urn:microsoft.com/office/officeart/2018/2/layout/IconCircleList"/>
    <dgm:cxn modelId="{A7585CB2-0648-4F5C-9713-996299051643}" srcId="{118C7E09-E7DD-46C0-A935-29FD9153234F}" destId="{A5384376-74C0-4056-890D-B5158CD9CA07}" srcOrd="0" destOrd="0" parTransId="{24ADB880-6EE5-41F4-8DB8-C8458B86F0CB}" sibTransId="{75AB0D69-B230-4AD9-B199-2777F62A6A72}"/>
    <dgm:cxn modelId="{DBA0E7B7-26BE-4528-8F87-6BABA1CA5DC1}" type="presOf" srcId="{A5384376-74C0-4056-890D-B5158CD9CA07}" destId="{7354F724-EC95-4AC2-BA20-4F747F6A2CC1}" srcOrd="0" destOrd="0" presId="urn:microsoft.com/office/officeart/2018/2/layout/IconCircleList"/>
    <dgm:cxn modelId="{9CE34BD1-F6A1-478B-8860-29BB793FF4D2}" type="presOf" srcId="{118C7E09-E7DD-46C0-A935-29FD9153234F}" destId="{72BB90EC-356B-45E6-8FE3-DD88509EA0B2}" srcOrd="0" destOrd="0" presId="urn:microsoft.com/office/officeart/2018/2/layout/IconCircleList"/>
    <dgm:cxn modelId="{C187DBE1-CA49-472E-8339-9130E8078EBE}" type="presOf" srcId="{32DF17BB-7102-42D6-8992-6F299DBF718D}" destId="{CF9FC3D5-F247-41F9-95C4-9E1179A1A0D9}" srcOrd="0" destOrd="0" presId="urn:microsoft.com/office/officeart/2018/2/layout/IconCircleList"/>
    <dgm:cxn modelId="{A0AABAE3-97EF-4282-8E73-4A7F4D89C610}" srcId="{118C7E09-E7DD-46C0-A935-29FD9153234F}" destId="{1A0CC2DC-E963-42D3-8F4C-3918DCBA0124}" srcOrd="3" destOrd="0" parTransId="{C35CFB28-56BF-44E8-B1EE-7B2EDD8478AA}" sibTransId="{E0B4D594-2B55-44CB-939F-422C399667F1}"/>
    <dgm:cxn modelId="{51F79DEE-AFF3-4522-8DA5-00EA4D71E5D1}" type="presOf" srcId="{1A0CC2DC-E963-42D3-8F4C-3918DCBA0124}" destId="{0AC5F045-AA95-4DB0-A04E-2B780EDDCE33}" srcOrd="0" destOrd="0" presId="urn:microsoft.com/office/officeart/2018/2/layout/IconCircleList"/>
    <dgm:cxn modelId="{B209B7FC-0ECB-4ADB-8BC7-7DCA4D72E7F3}" type="presOf" srcId="{BD551109-3BC1-4F60-A60B-54E5A1B67BEB}" destId="{1620BAAA-BD2B-4CA2-90C8-6474A4BB8BFB}" srcOrd="0" destOrd="0" presId="urn:microsoft.com/office/officeart/2018/2/layout/IconCircleList"/>
    <dgm:cxn modelId="{BB1680AF-37D1-4E20-BBA2-51C10BE75650}" type="presParOf" srcId="{72BB90EC-356B-45E6-8FE3-DD88509EA0B2}" destId="{029BC564-FBC1-4C6D-B5E1-52506210B6F8}" srcOrd="0" destOrd="0" presId="urn:microsoft.com/office/officeart/2018/2/layout/IconCircleList"/>
    <dgm:cxn modelId="{42DAA291-31D9-436D-BF45-6F438EA324FB}" type="presParOf" srcId="{029BC564-FBC1-4C6D-B5E1-52506210B6F8}" destId="{5213E6C1-75AA-4E13-9456-87E22522C664}" srcOrd="0" destOrd="0" presId="urn:microsoft.com/office/officeart/2018/2/layout/IconCircleList"/>
    <dgm:cxn modelId="{D538AF6F-4C0F-4957-BC23-9E49759BA27B}" type="presParOf" srcId="{5213E6C1-75AA-4E13-9456-87E22522C664}" destId="{08954905-A7DB-49A8-80BC-0766B31F189B}" srcOrd="0" destOrd="0" presId="urn:microsoft.com/office/officeart/2018/2/layout/IconCircleList"/>
    <dgm:cxn modelId="{7F200EBD-1EA2-414E-A8E5-BB5E4CD2BD93}" type="presParOf" srcId="{5213E6C1-75AA-4E13-9456-87E22522C664}" destId="{3A42AC73-A691-44E5-A307-94FDD6B82C40}" srcOrd="1" destOrd="0" presId="urn:microsoft.com/office/officeart/2018/2/layout/IconCircleList"/>
    <dgm:cxn modelId="{02E8A40C-E2E9-412B-BECD-AF61ECBFF070}" type="presParOf" srcId="{5213E6C1-75AA-4E13-9456-87E22522C664}" destId="{FC35C444-5EC1-49AA-A148-1F19C2F7BD15}" srcOrd="2" destOrd="0" presId="urn:microsoft.com/office/officeart/2018/2/layout/IconCircleList"/>
    <dgm:cxn modelId="{561B44AE-31B5-43CF-A9C3-169C1B52816E}" type="presParOf" srcId="{5213E6C1-75AA-4E13-9456-87E22522C664}" destId="{7354F724-EC95-4AC2-BA20-4F747F6A2CC1}" srcOrd="3" destOrd="0" presId="urn:microsoft.com/office/officeart/2018/2/layout/IconCircleList"/>
    <dgm:cxn modelId="{12D20B61-4E3E-456F-9801-EDC48C231E5A}" type="presParOf" srcId="{029BC564-FBC1-4C6D-B5E1-52506210B6F8}" destId="{70F08E21-769F-46AD-8BB6-22480ABFB027}" srcOrd="1" destOrd="0" presId="urn:microsoft.com/office/officeart/2018/2/layout/IconCircleList"/>
    <dgm:cxn modelId="{219F7DD8-D3FC-4D7F-9645-784752354648}" type="presParOf" srcId="{029BC564-FBC1-4C6D-B5E1-52506210B6F8}" destId="{CA6C4F95-0638-4E71-993D-1934A515A9F1}" srcOrd="2" destOrd="0" presId="urn:microsoft.com/office/officeart/2018/2/layout/IconCircleList"/>
    <dgm:cxn modelId="{517D119B-1521-4583-BC61-2A1F403A186E}" type="presParOf" srcId="{CA6C4F95-0638-4E71-993D-1934A515A9F1}" destId="{744BDCAC-27C0-4ED3-9C63-FDA997CD58E8}" srcOrd="0" destOrd="0" presId="urn:microsoft.com/office/officeart/2018/2/layout/IconCircleList"/>
    <dgm:cxn modelId="{8A66A517-F474-4B60-B093-CBF5A5955784}" type="presParOf" srcId="{CA6C4F95-0638-4E71-993D-1934A515A9F1}" destId="{44978623-4DA2-443E-AA7E-B9425AE70F17}" srcOrd="1" destOrd="0" presId="urn:microsoft.com/office/officeart/2018/2/layout/IconCircleList"/>
    <dgm:cxn modelId="{CD3EC259-58F7-414F-8D8E-26D10EEFB1B4}" type="presParOf" srcId="{CA6C4F95-0638-4E71-993D-1934A515A9F1}" destId="{8EE8FD75-D49A-450D-AC74-C79D16578BC9}" srcOrd="2" destOrd="0" presId="urn:microsoft.com/office/officeart/2018/2/layout/IconCircleList"/>
    <dgm:cxn modelId="{1142879A-2690-4972-8146-DA3CD1321B69}" type="presParOf" srcId="{CA6C4F95-0638-4E71-993D-1934A515A9F1}" destId="{CF9FC3D5-F247-41F9-95C4-9E1179A1A0D9}" srcOrd="3" destOrd="0" presId="urn:microsoft.com/office/officeart/2018/2/layout/IconCircleList"/>
    <dgm:cxn modelId="{6515F69A-A221-4EF5-A527-D86548A557C4}" type="presParOf" srcId="{029BC564-FBC1-4C6D-B5E1-52506210B6F8}" destId="{190BEEDD-D990-410F-AE8C-749EF5C055DB}" srcOrd="3" destOrd="0" presId="urn:microsoft.com/office/officeart/2018/2/layout/IconCircleList"/>
    <dgm:cxn modelId="{8B5E6EF6-3518-467B-8732-FF5F66865B89}" type="presParOf" srcId="{029BC564-FBC1-4C6D-B5E1-52506210B6F8}" destId="{3A80DAE8-7256-463D-80AF-393112A643EC}" srcOrd="4" destOrd="0" presId="urn:microsoft.com/office/officeart/2018/2/layout/IconCircleList"/>
    <dgm:cxn modelId="{D59144EB-FDB2-4378-A06B-FAD6D326CF3E}" type="presParOf" srcId="{3A80DAE8-7256-463D-80AF-393112A643EC}" destId="{6729EB64-A98B-44DC-8C57-059A4AFAD569}" srcOrd="0" destOrd="0" presId="urn:microsoft.com/office/officeart/2018/2/layout/IconCircleList"/>
    <dgm:cxn modelId="{C95E22AA-7A31-4B1C-AF3C-DAFACB39A97C}" type="presParOf" srcId="{3A80DAE8-7256-463D-80AF-393112A643EC}" destId="{256BE0E2-A72C-4E2F-8B8E-FCAC4AF1F4C8}" srcOrd="1" destOrd="0" presId="urn:microsoft.com/office/officeart/2018/2/layout/IconCircleList"/>
    <dgm:cxn modelId="{C9B2BBC8-48FC-4646-9E11-261FAD137E66}" type="presParOf" srcId="{3A80DAE8-7256-463D-80AF-393112A643EC}" destId="{2DE89652-6CC3-476F-945F-1EEBD2A5341E}" srcOrd="2" destOrd="0" presId="urn:microsoft.com/office/officeart/2018/2/layout/IconCircleList"/>
    <dgm:cxn modelId="{04C5D056-DF9F-4DD2-BBFD-0D8A96D1CF03}" type="presParOf" srcId="{3A80DAE8-7256-463D-80AF-393112A643EC}" destId="{5D0090FC-9B06-4B09-92E7-43D6842EACDA}" srcOrd="3" destOrd="0" presId="urn:microsoft.com/office/officeart/2018/2/layout/IconCircleList"/>
    <dgm:cxn modelId="{1227DC26-8E82-41DE-B991-57FD826D0E02}" type="presParOf" srcId="{029BC564-FBC1-4C6D-B5E1-52506210B6F8}" destId="{1620BAAA-BD2B-4CA2-90C8-6474A4BB8BFB}" srcOrd="5" destOrd="0" presId="urn:microsoft.com/office/officeart/2018/2/layout/IconCircleList"/>
    <dgm:cxn modelId="{D8270216-74FF-4BE6-88AB-E44E162BAC01}" type="presParOf" srcId="{029BC564-FBC1-4C6D-B5E1-52506210B6F8}" destId="{357AFDEF-0679-4EC8-BC08-E775E5B48EAA}" srcOrd="6" destOrd="0" presId="urn:microsoft.com/office/officeart/2018/2/layout/IconCircleList"/>
    <dgm:cxn modelId="{11C84313-6A21-417E-86D5-EB13EBC63A3E}" type="presParOf" srcId="{357AFDEF-0679-4EC8-BC08-E775E5B48EAA}" destId="{DF752619-6309-4A8E-905B-45557F994B9B}" srcOrd="0" destOrd="0" presId="urn:microsoft.com/office/officeart/2018/2/layout/IconCircleList"/>
    <dgm:cxn modelId="{00F4A87E-D7CF-46C0-BC55-2280F9FAFB33}" type="presParOf" srcId="{357AFDEF-0679-4EC8-BC08-E775E5B48EAA}" destId="{7A44573E-E211-4999-872E-09397F53DAAD}" srcOrd="1" destOrd="0" presId="urn:microsoft.com/office/officeart/2018/2/layout/IconCircleList"/>
    <dgm:cxn modelId="{8ACF0675-F100-4068-9A0A-C6BCC4A65E3E}" type="presParOf" srcId="{357AFDEF-0679-4EC8-BC08-E775E5B48EAA}" destId="{30CB3468-DA2A-4B7E-B1DC-2D0C32C683E2}" srcOrd="2" destOrd="0" presId="urn:microsoft.com/office/officeart/2018/2/layout/IconCircleList"/>
    <dgm:cxn modelId="{C32A603B-817B-4FF4-9C27-032738A3E13A}" type="presParOf" srcId="{357AFDEF-0679-4EC8-BC08-E775E5B48EAA}" destId="{0AC5F045-AA95-4DB0-A04E-2B780EDDCE3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54905-A7DB-49A8-80BC-0766B31F189B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2AC73-A691-44E5-A307-94FDD6B82C40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54F724-EC95-4AC2-BA20-4F747F6A2CC1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Introduction</a:t>
          </a:r>
        </a:p>
      </dsp:txBody>
      <dsp:txXfrm>
        <a:off x="1834517" y="469890"/>
        <a:ext cx="3148942" cy="1335915"/>
      </dsp:txXfrm>
    </dsp:sp>
    <dsp:sp modelId="{744BDCAC-27C0-4ED3-9C63-FDA997CD58E8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978623-4DA2-443E-AA7E-B9425AE70F17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FC3D5-F247-41F9-95C4-9E1179A1A0D9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System Design</a:t>
          </a:r>
        </a:p>
      </dsp:txBody>
      <dsp:txXfrm>
        <a:off x="7154322" y="469890"/>
        <a:ext cx="3148942" cy="1335915"/>
      </dsp:txXfrm>
    </dsp:sp>
    <dsp:sp modelId="{6729EB64-A98B-44DC-8C57-059A4AFAD569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6BE0E2-A72C-4E2F-8B8E-FCAC4AF1F4C8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0090FC-9B06-4B09-92E7-43D6842EACDA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Testing</a:t>
          </a:r>
        </a:p>
      </dsp:txBody>
      <dsp:txXfrm>
        <a:off x="1834517" y="2545532"/>
        <a:ext cx="3148942" cy="1335915"/>
      </dsp:txXfrm>
    </dsp:sp>
    <dsp:sp modelId="{DF752619-6309-4A8E-905B-45557F994B9B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4573E-E211-4999-872E-09397F53DAAD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5F045-AA95-4DB0-A04E-2B780EDDCE33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Conclusions</a:t>
          </a:r>
        </a:p>
      </dsp:txBody>
      <dsp:txXfrm>
        <a:off x="7154322" y="2545532"/>
        <a:ext cx="3148942" cy="1335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DA2279-333B-46A6-BFED-A61A5ECF7A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6FBA4B-7B11-470C-A566-7F2175C36D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74B7C7-2E9A-48AC-A37C-AE2CB6EE69D8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8E10B-8C5F-48A1-BE3E-A1551B8330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EFD04A-1C52-4741-B5DF-364AA9E448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432F70-23FC-4ABD-B3D9-5373B8472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2797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17C86B-3FCA-44D5-BFA6-755F439353EA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F5695E-236C-4872-AC66-F6879B94F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1406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-Good afternoon my name is Justin Toth, I am a graduate student here at Fairfield university pursuing a masters degree in electrical and computer engineering.</a:t>
            </a:r>
          </a:p>
          <a:p>
            <a:r>
              <a:rPr lang="en-US" dirty="0"/>
              <a:t>-Today I will be presenting my masters thesis System for open-water person detection. Which is the development and design of a method of sensor fusion utilizing multiple infrared sensors connected through a mesh network for aerial drone search and rescue operations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5695E-236C-4872-AC66-F6879B94F2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62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Software for the </a:t>
            </a:r>
            <a:r>
              <a:rPr lang="en-US" dirty="0" err="1"/>
              <a:t>digikey</a:t>
            </a:r>
            <a:r>
              <a:rPr lang="en-US" dirty="0"/>
              <a:t> kit was straight forward for the raspberry pi utilizing the standard serial library available in </a:t>
            </a:r>
            <a:r>
              <a:rPr lang="en-US" dirty="0" err="1"/>
              <a:t>rasbian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5695E-236C-4872-AC66-F6879B94F2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87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first and primary node of the system is the image capturing device. A full implementation of this system is expected to have multiple of these devices and it is expandable.</a:t>
            </a:r>
          </a:p>
          <a:p>
            <a:endParaRPr lang="en-US" dirty="0"/>
          </a:p>
          <a:p>
            <a:r>
              <a:rPr lang="en-US" dirty="0"/>
              <a:t>Above is the diagram of the image capturing device</a:t>
            </a:r>
          </a:p>
          <a:p>
            <a:endParaRPr lang="en-US" dirty="0"/>
          </a:p>
          <a:p>
            <a:r>
              <a:rPr lang="en-US" dirty="0"/>
              <a:t>Each device will be run by a raspberry pi, a </a:t>
            </a:r>
            <a:r>
              <a:rPr lang="en-US" dirty="0" err="1"/>
              <a:t>MarkerFocus</a:t>
            </a:r>
            <a:r>
              <a:rPr lang="en-US" dirty="0"/>
              <a:t> Raspberry Pi Battery Pack, contain an infrared camera, onboard storage (part of </a:t>
            </a:r>
            <a:r>
              <a:rPr lang="en-US" dirty="0" err="1"/>
              <a:t>Rpi</a:t>
            </a:r>
            <a:r>
              <a:rPr lang="en-US" dirty="0"/>
              <a:t>) and a </a:t>
            </a:r>
            <a:r>
              <a:rPr lang="en-US" dirty="0" err="1"/>
              <a:t>Xbee</a:t>
            </a:r>
            <a:r>
              <a:rPr lang="en-US" dirty="0"/>
              <a:t> adapter.</a:t>
            </a:r>
          </a:p>
          <a:p>
            <a:endParaRPr lang="en-US" dirty="0"/>
          </a:p>
          <a:p>
            <a:r>
              <a:rPr lang="en-US" dirty="0"/>
              <a:t>Battery pack has an estimated run time of 3.8 hours based on 3</a:t>
            </a:r>
            <a:r>
              <a:rPr lang="en-US" baseline="30000" dirty="0"/>
              <a:t>rd</a:t>
            </a:r>
            <a:r>
              <a:rPr lang="en-US" dirty="0"/>
              <a:t> party benchmarking.</a:t>
            </a:r>
          </a:p>
          <a:p>
            <a:endParaRPr lang="en-US" dirty="0"/>
          </a:p>
          <a:p>
            <a:r>
              <a:rPr lang="en-US" dirty="0"/>
              <a:t>Images from the IR camera will be captured and processed in search of people at regular intervals.</a:t>
            </a:r>
          </a:p>
          <a:p>
            <a:endParaRPr lang="en-US" dirty="0"/>
          </a:p>
          <a:p>
            <a:r>
              <a:rPr lang="en-US" dirty="0"/>
              <a:t>If an object is detected it will be saved to storage and as it will communicate the detection to other</a:t>
            </a:r>
          </a:p>
          <a:p>
            <a:endParaRPr lang="en-US" dirty="0"/>
          </a:p>
          <a:p>
            <a:r>
              <a:rPr lang="en-US" dirty="0"/>
              <a:t>Additionally it will monitor the network for any other devices which detect objects and log that data locally. All network nodes will have a full list of all objects detected and by which node (by serial number) and have images stored of objects that node detected.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5695E-236C-4872-AC66-F6879B94F2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82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selection of our infrared camera some research was done into available cameras and spectrums.</a:t>
            </a:r>
          </a:p>
          <a:p>
            <a:r>
              <a:rPr lang="en-US" dirty="0"/>
              <a:t>The infrared spectrum is fairly large, spanning from the edge of visible light to microwave frequencies. However, not all the frequencies in this range are related to heat.</a:t>
            </a:r>
          </a:p>
          <a:p>
            <a:endParaRPr lang="en-US" dirty="0"/>
          </a:p>
          <a:p>
            <a:r>
              <a:rPr lang="en-US" dirty="0"/>
              <a:t>Typical cheap “night vision” cameras such as the </a:t>
            </a:r>
            <a:r>
              <a:rPr lang="en-US" dirty="0" err="1"/>
              <a:t>haiworld</a:t>
            </a:r>
            <a:r>
              <a:rPr lang="en-US" dirty="0"/>
              <a:t> camera shown on the left operate at near-infrared these frequencies are not associated with heat.</a:t>
            </a:r>
            <a:br>
              <a:rPr lang="en-US" dirty="0"/>
            </a:br>
            <a:r>
              <a:rPr lang="en-US" dirty="0"/>
              <a:t>-cameras operate similar to visual light. [elaborate on similarities]</a:t>
            </a:r>
          </a:p>
          <a:p>
            <a:r>
              <a:rPr lang="en-US" dirty="0"/>
              <a:t>-[elaborate on cons] [dangers of illumination in IR]</a:t>
            </a:r>
          </a:p>
          <a:p>
            <a:r>
              <a:rPr lang="en-US" dirty="0"/>
              <a:t>-the longer wavelengths in the near infrared spectrum and the mid-infrared spectrum are the frequencies associated with heat.</a:t>
            </a:r>
          </a:p>
          <a:p>
            <a:r>
              <a:rPr lang="en-US" dirty="0"/>
              <a:t>-[explain picture] picture from the FLIR lepton, </a:t>
            </a:r>
            <a:r>
              <a:rPr lang="en-US" dirty="0" err="1"/>
              <a:t>Haiworld</a:t>
            </a:r>
            <a:r>
              <a:rPr lang="en-US" dirty="0"/>
              <a:t> at same range was completely black.</a:t>
            </a:r>
          </a:p>
          <a:p>
            <a:r>
              <a:rPr lang="en-US" dirty="0"/>
              <a:t>-the FLIR star </a:t>
            </a:r>
            <a:r>
              <a:rPr lang="en-US" dirty="0" err="1"/>
              <a:t>safire</a:t>
            </a:r>
            <a:r>
              <a:rPr lang="en-US" dirty="0"/>
              <a:t> III is a common infrared camera used in search and rescue operations today. The range is closer to that of the FLIR lepton, but its cost and resolution are much higher.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5695E-236C-4872-AC66-F6879B94F2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61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research and testing it was concluded that even with the low resolution of the FLIR lepton was the most appropriate camera.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5695E-236C-4872-AC66-F6879B94F2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82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-Explain baseline scene N = 90% of N-1 + 10% captured</a:t>
            </a:r>
          </a:p>
          <a:p>
            <a:r>
              <a:rPr lang="en-US" dirty="0"/>
              <a:t>- Delta &gt;20 value which is ~+-11.75C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5695E-236C-4872-AC66-F6879B94F2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69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performing tests some characteristics of infrared were observed.</a:t>
            </a:r>
          </a:p>
          <a:p>
            <a:endParaRPr lang="en-US" dirty="0"/>
          </a:p>
          <a:p>
            <a:r>
              <a:rPr lang="en-US" dirty="0"/>
              <a:t>Images above captured with the FLIR One product with higher resolution newer FLIR Lepton chip</a:t>
            </a:r>
          </a:p>
          <a:p>
            <a:endParaRPr lang="en-US" dirty="0"/>
          </a:p>
          <a:p>
            <a:r>
              <a:rPr lang="en-US" dirty="0"/>
              <a:t>-Glass [make notes to lenses]</a:t>
            </a:r>
          </a:p>
          <a:p>
            <a:r>
              <a:rPr lang="en-US" dirty="0"/>
              <a:t>-Water [ make notes of dampness]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5695E-236C-4872-AC66-F6879B94F2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99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prototyping I chose a 3D printed enclosure</a:t>
            </a:r>
          </a:p>
          <a:p>
            <a:r>
              <a:rPr lang="en-US" dirty="0"/>
              <a:t>[have physical example on hand]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5695E-236C-4872-AC66-F6879B94F2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88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90 degree adapters and cables to contort to space</a:t>
            </a:r>
          </a:p>
          <a:p>
            <a:endParaRPr lang="en-US" dirty="0"/>
          </a:p>
          <a:p>
            <a:r>
              <a:rPr lang="en-US" dirty="0"/>
              <a:t>-Cons</a:t>
            </a:r>
          </a:p>
          <a:p>
            <a:r>
              <a:rPr lang="en-US" dirty="0"/>
              <a:t>--redundancies of components</a:t>
            </a:r>
          </a:p>
          <a:p>
            <a:r>
              <a:rPr lang="en-US" dirty="0"/>
              <a:t>--inefficient space</a:t>
            </a:r>
          </a:p>
          <a:p>
            <a:r>
              <a:rPr lang="en-US" dirty="0"/>
              <a:t>--Future improvements single PCB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5695E-236C-4872-AC66-F6879B94F2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90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-With lack of data on thermal properties of devices and enclosure a test was performed for the viability of current enclosure design.</a:t>
            </a:r>
          </a:p>
          <a:p>
            <a:r>
              <a:rPr lang="en-US" dirty="0"/>
              <a:t>-Note spike when processing was turned on</a:t>
            </a:r>
          </a:p>
          <a:p>
            <a:r>
              <a:rPr lang="en-US" dirty="0"/>
              <a:t>-Conclusion: no additional thermal mitigation plan needed for this enclosure.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5695E-236C-4872-AC66-F6879B94F23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691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Ground station used to access the raspberry pi of image capturing device when there are no peripherals attached and contained in the enclosure.</a:t>
            </a:r>
          </a:p>
          <a:p>
            <a:endParaRPr lang="en-US" dirty="0"/>
          </a:p>
          <a:p>
            <a:r>
              <a:rPr lang="en-US" dirty="0"/>
              <a:t>VNC Viewer, must be on same LAN</a:t>
            </a:r>
          </a:p>
          <a:p>
            <a:endParaRPr lang="en-US" dirty="0"/>
          </a:p>
          <a:p>
            <a:r>
              <a:rPr lang="en-US" dirty="0"/>
              <a:t>Live FLIR video feed</a:t>
            </a:r>
          </a:p>
          <a:p>
            <a:endParaRPr lang="en-US" dirty="0"/>
          </a:p>
          <a:p>
            <a:r>
              <a:rPr lang="en-US" dirty="0"/>
              <a:t>Other software UI’s such as the image shown.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5695E-236C-4872-AC66-F6879B94F23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83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-Presentation is broken into four sections</a:t>
            </a:r>
          </a:p>
          <a:p>
            <a:r>
              <a:rPr lang="en-US" dirty="0"/>
              <a:t>-Introduction where we will review the problem statement, current market and what our contribution will be</a:t>
            </a:r>
            <a:br>
              <a:rPr lang="en-US" dirty="0"/>
            </a:br>
            <a:r>
              <a:rPr lang="en-US" dirty="0"/>
              <a:t>-We will go over how the system was designed and what choices went into our component selection</a:t>
            </a:r>
            <a:br>
              <a:rPr lang="en-US" dirty="0"/>
            </a:br>
            <a:r>
              <a:rPr lang="en-US" dirty="0"/>
              <a:t>-Our system was evaluated through experimental testing. Which we will discuss our testing setup and results</a:t>
            </a:r>
            <a:br>
              <a:rPr lang="en-US" dirty="0"/>
            </a:br>
            <a:r>
              <a:rPr lang="en-US" dirty="0"/>
              <a:t>-Finally we will bring together all the observations, results, draw conclusions and give perspectives on the future works in this area.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5695E-236C-4872-AC66-F6879B94F2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819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Breakdown of a single image capturing device parts list and cost on the left</a:t>
            </a:r>
          </a:p>
          <a:p>
            <a:endParaRPr lang="en-US" dirty="0"/>
          </a:p>
          <a:p>
            <a:r>
              <a:rPr lang="en-US" dirty="0"/>
              <a:t>Theoretical system replacement of 35 image capturing device system for less than the cost of monthly upkeep on an S-92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5695E-236C-4872-AC66-F6879B94F23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842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5695E-236C-4872-AC66-F6879B94F23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738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5695E-236C-4872-AC66-F6879B94F23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519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on left is a model of the experiment scene</a:t>
            </a:r>
          </a:p>
          <a:p>
            <a:r>
              <a:rPr lang="en-US" dirty="0"/>
              <a:t>Prototype placed in 3</a:t>
            </a:r>
            <a:r>
              <a:rPr lang="en-US" baseline="30000" dirty="0"/>
              <a:t>rd</a:t>
            </a:r>
            <a:r>
              <a:rPr lang="en-US" dirty="0"/>
              <a:t> floor window</a:t>
            </a:r>
          </a:p>
          <a:p>
            <a:r>
              <a:rPr lang="en-US" dirty="0"/>
              <a:t>Courtyard below at approx. 60 feet</a:t>
            </a:r>
          </a:p>
          <a:p>
            <a:r>
              <a:rPr lang="en-US" dirty="0"/>
              <a:t>Street is at approx. 115 feet</a:t>
            </a:r>
          </a:p>
          <a:p>
            <a:r>
              <a:rPr lang="en-US" dirty="0"/>
              <a:t>Image on right is the view from the image capturing device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5695E-236C-4872-AC66-F6879B94F23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319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 lasted for 30 min running on battery power and connected to the ground station</a:t>
            </a:r>
          </a:p>
          <a:p>
            <a:endParaRPr lang="en-US" dirty="0"/>
          </a:p>
          <a:p>
            <a:r>
              <a:rPr lang="en-US" dirty="0"/>
              <a:t>Explain controlled events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5695E-236C-4872-AC66-F6879B94F23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574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Second frame detection was due to partial object in frame.</a:t>
            </a:r>
          </a:p>
          <a:p>
            <a:endParaRPr lang="en-US" dirty="0"/>
          </a:p>
          <a:p>
            <a:r>
              <a:rPr lang="en-US" dirty="0"/>
              <a:t>Detection time assumed uniform distribution over time of objects entering the frame</a:t>
            </a:r>
          </a:p>
          <a:p>
            <a:endParaRPr lang="en-US" dirty="0"/>
          </a:p>
          <a:p>
            <a:r>
              <a:rPr lang="en-US" dirty="0"/>
              <a:t>Erroneous flags were from chimney as shown on right and passing cars exhaust.</a:t>
            </a:r>
          </a:p>
          <a:p>
            <a:endParaRPr lang="en-US" dirty="0"/>
          </a:p>
          <a:p>
            <a:r>
              <a:rPr lang="en-US" dirty="0"/>
              <a:t>Detection time math: uniform distribution of objects into frame. At 1 frame per second assumes objects are in the scene on average of .5 sections until an image is taken. So 4 single frames and 1 double frame averages to .7 seconds.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5695E-236C-4872-AC66-F6879B94F23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814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-In controlled conditions the system was able to detect people with acceptable success rates during experimentation.</a:t>
            </a:r>
          </a:p>
          <a:p>
            <a:r>
              <a:rPr lang="en-US" dirty="0"/>
              <a:t>-big cost savings when compared to manned helicopters</a:t>
            </a:r>
          </a:p>
          <a:p>
            <a:r>
              <a:rPr lang="en-US" dirty="0"/>
              <a:t>-Aircraft typically fly higher than 100’. </a:t>
            </a:r>
          </a:p>
          <a:p>
            <a:endParaRPr lang="en-US" dirty="0"/>
          </a:p>
          <a:p>
            <a:r>
              <a:rPr lang="en-US" dirty="0"/>
              <a:t>-@100’ horizontal path sweep is 86’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-commercially available infrared friendly lenses</a:t>
            </a:r>
          </a:p>
          <a:p>
            <a:r>
              <a:rPr lang="en-US" dirty="0"/>
              <a:t>-novel fleet / flying pattern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5695E-236C-4872-AC66-F6879B94F23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415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-reduce profile and weight while eliminating redundant components</a:t>
            </a:r>
          </a:p>
          <a:p>
            <a:r>
              <a:rPr lang="en-US" dirty="0"/>
              <a:t>-availability of low cost infrared friendly lenses</a:t>
            </a:r>
          </a:p>
          <a:p>
            <a:r>
              <a:rPr lang="en-US" dirty="0"/>
              <a:t>-GPS sensor fusions, note works of C B </a:t>
            </a:r>
            <a:r>
              <a:rPr lang="en-US" dirty="0" err="1"/>
              <a:t>Chatterji</a:t>
            </a:r>
            <a:r>
              <a:rPr lang="en-US" dirty="0"/>
              <a:t> and aiding aircraft landing from cameras and known light patterns</a:t>
            </a:r>
          </a:p>
          <a:p>
            <a:r>
              <a:rPr lang="en-US" dirty="0"/>
              <a:t>-Fire fighting! Wild fire edge detection. Embers and new fires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5695E-236C-4872-AC66-F6879B94F23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567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-answer any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5695E-236C-4872-AC66-F6879B94F23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168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5695E-236C-4872-AC66-F6879B94F23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98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-But first, the introduction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5695E-236C-4872-AC66-F6879B94F2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648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5695E-236C-4872-AC66-F6879B94F23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969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Fire….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5695E-236C-4872-AC66-F6879B94F23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791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Embers of a fire that has died down, but still has considerable IR radiation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5695E-236C-4872-AC66-F6879B94F23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789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FLIR Lepton </a:t>
            </a:r>
            <a:r>
              <a:rPr lang="en-US" dirty="0" err="1"/>
              <a:t>Specsheet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5695E-236C-4872-AC66-F6879B94F23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214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Power source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5695E-236C-4872-AC66-F6879B94F23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65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5695E-236C-4872-AC66-F6879B94F23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3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slide.</a:t>
            </a:r>
          </a:p>
          <a:p>
            <a:pPr defTabSz="931774"/>
            <a:r>
              <a:rPr lang="en-US" dirty="0"/>
              <a:t>In order to locate a person requiring rescue we seek to design and implement a system that makes use of mesh networking with multiple unmanned aerial vehicles equipped with image sensors to locate the person.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5695E-236C-4872-AC66-F6879B94F2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72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-Currently search and rescue missions are performed by expensive manned vehicles, such as the S-92 shown here.</a:t>
            </a:r>
            <a:br>
              <a:rPr lang="en-US" dirty="0"/>
            </a:br>
            <a:r>
              <a:rPr lang="en-US" dirty="0"/>
              <a:t>-Looking to replace or augment search and rescue helicopters with a multiple drone system</a:t>
            </a:r>
          </a:p>
          <a:p>
            <a:r>
              <a:rPr lang="en-US" dirty="0"/>
              <a:t>-Typically these searches are performed by governments but in some cases such as the Bristow Group they are performed by a private company.</a:t>
            </a:r>
          </a:p>
          <a:p>
            <a:r>
              <a:rPr lang="en-US" dirty="0"/>
              <a:t>-From the world fact book, there are 74 counties with similar military aircraft and a significant coast line.</a:t>
            </a:r>
          </a:p>
          <a:p>
            <a:r>
              <a:rPr lang="en-US" dirty="0"/>
              <a:t>-Assuming even 1 aircraft of equivalent cost for search and rescue in each of these counties that is….2 billion in assets and 66.6 million in recurring upkeep costs per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5695E-236C-4872-AC66-F6879B94F2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77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-taking advantage of low cost and low complexity commercially available sensors</a:t>
            </a:r>
          </a:p>
          <a:p>
            <a:pPr defTabSz="931774"/>
            <a:r>
              <a:rPr lang="en-US" dirty="0"/>
              <a:t>Method of image processing of data from IR sensors and communicating results over a mesh network in order to locate people at a reduced cost compared to current methods.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5695E-236C-4872-AC66-F6879B94F2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3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5695E-236C-4872-AC66-F6879B94F2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5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-System will consist of multiple drones, 2 shown in diagram</a:t>
            </a:r>
          </a:p>
          <a:p>
            <a:r>
              <a:rPr lang="en-US" dirty="0"/>
              <a:t>-optional ground station</a:t>
            </a:r>
          </a:p>
          <a:p>
            <a:r>
              <a:rPr lang="en-US" dirty="0"/>
              <a:t>-ground station and each drone will be a node in the mesh network.</a:t>
            </a:r>
          </a:p>
          <a:p>
            <a:r>
              <a:rPr lang="en-US" dirty="0"/>
              <a:t>-drones will search an open area such as an ocean for people using infrared sensors. Any potential people detected will be communicated with the rest of the network</a:t>
            </a:r>
          </a:p>
          <a:p>
            <a:r>
              <a:rPr lang="en-US" dirty="0"/>
              <a:t>-ground station can connect to an individual drone over a LAN to access onboard image and log storage and also access software interfaces with live video feeds.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5695E-236C-4872-AC66-F6879B94F2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69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my system, I selected to use a mesh network. </a:t>
            </a:r>
          </a:p>
          <a:p>
            <a:r>
              <a:rPr lang="en-US" dirty="0"/>
              <a:t>Mesh network is a network topology which consists of nodes. These nodes connect to as many other nodes in range as possible to pass along data and create a network.</a:t>
            </a:r>
          </a:p>
          <a:p>
            <a:endParaRPr lang="en-US" dirty="0"/>
          </a:p>
          <a:p>
            <a:r>
              <a:rPr lang="en-US" dirty="0"/>
              <a:t>Why a mesh network?</a:t>
            </a:r>
          </a:p>
          <a:p>
            <a:r>
              <a:rPr lang="en-US" dirty="0"/>
              <a:t>Mesh networks offer the pros of:</a:t>
            </a:r>
          </a:p>
          <a:p>
            <a:r>
              <a:rPr lang="en-US" dirty="0"/>
              <a:t>Non-hierarchical – no main hub</a:t>
            </a:r>
          </a:p>
          <a:p>
            <a:r>
              <a:rPr lang="en-US" dirty="0"/>
              <a:t>Adaptable which is important when operating in areas where you may lose drones or signals due to weather.</a:t>
            </a:r>
          </a:p>
          <a:p>
            <a:endParaRPr lang="en-US" dirty="0"/>
          </a:p>
          <a:p>
            <a:r>
              <a:rPr lang="en-US" dirty="0"/>
              <a:t>Each device will be equipped with a network adapter</a:t>
            </a:r>
          </a:p>
          <a:p>
            <a:r>
              <a:rPr lang="en-US" dirty="0"/>
              <a:t>Specifically choose the </a:t>
            </a:r>
            <a:r>
              <a:rPr lang="en-US" dirty="0" err="1"/>
              <a:t>Xbee</a:t>
            </a:r>
            <a:r>
              <a:rPr lang="en-US" dirty="0"/>
              <a:t> </a:t>
            </a:r>
            <a:r>
              <a:rPr lang="en-US" dirty="0" err="1"/>
              <a:t>zigbee</a:t>
            </a:r>
            <a:r>
              <a:rPr lang="en-US" dirty="0"/>
              <a:t> from </a:t>
            </a:r>
            <a:r>
              <a:rPr lang="en-US" dirty="0" err="1"/>
              <a:t>digikey</a:t>
            </a:r>
            <a:r>
              <a:rPr lang="en-US" dirty="0"/>
              <a:t> which offered a mesh network kit easily adaptable to the raspberry pi.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5695E-236C-4872-AC66-F6879B94F2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52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15491-12AE-4FBD-9D85-567789FC1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6EA55A-CB3C-45C1-8808-27084A15F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B8BE1-7E1E-4124-BF05-634810E23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E39D-BBA1-459B-919F-31DE879CE8A8}" type="datetime1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FFC77-FB65-42A4-B20E-CF0C5BDB8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10702-C9D7-4590-B19A-331BEBEE5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288072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DD915-55C2-4F6C-B677-2B4B777CE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B3FB4-A0CF-406A-93BA-12BE57F49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3B21A3-BB55-4580-A931-742D3C49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BFDE-2050-4128-8776-209A8730DCB6}" type="datetime1">
              <a:rPr lang="en-US" smtClean="0"/>
              <a:t>4/11/2019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E19427-6FDC-4244-88E0-97C9B12F9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AA5904-64C4-4596-B916-448760FD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2BD6-3B06-4C65-919F-EB0EC50E3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D4335-8397-4D86-967E-CD284A5109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03634" y="6530201"/>
            <a:ext cx="184731" cy="276999"/>
          </a:xfrm>
          <a:prstGeom prst="rect">
            <a:avLst/>
          </a:prstGeom>
        </p:spPr>
        <p:txBody>
          <a:bodyPr vert="horz" wrap="none" lIns="91440" tIns="45720" rIns="91440" bIns="45720" rtlCol="0" anchor="b" anchorCtr="1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A593A7-3C6F-4D07-9BA5-038A425A0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58FF36-4468-4754-B2E6-0F938B69E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69FB0-2035-4C4C-BCFA-5632C2DD8B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9BB19-047A-4AE0-82EC-5E90FDE9255B}" type="datetime1">
              <a:rPr lang="en-US" smtClean="0"/>
              <a:t>4/11/2019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6BD49-5FAC-407A-8A65-B73C5B4ACC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F2BD6-3B06-4C65-919F-EB0EC50E3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994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2B43C-784A-4A5A-A441-39B2E44C1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03634" y="6530201"/>
            <a:ext cx="184731" cy="276999"/>
          </a:xfrm>
        </p:spPr>
        <p:txBody>
          <a:bodyPr wrap="none" anchor="b" anchorCtr="1">
            <a:sp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BA1BA-FEA3-4CCC-A87C-480211B78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/>
          <a:lstStyle/>
          <a:p>
            <a:r>
              <a:rPr lang="en-US" b="1" dirty="0"/>
              <a:t>System for Open-Water Person Detection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65084-BFDF-4121-9F9E-F29208FACA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</a:t>
            </a:r>
            <a:endParaRPr lang="en-US" dirty="0">
              <a:effectLst/>
            </a:endParaRPr>
          </a:p>
          <a:p>
            <a:r>
              <a:rPr lang="en-US" dirty="0"/>
              <a:t>Justin Toth</a:t>
            </a:r>
          </a:p>
          <a:p>
            <a:r>
              <a:rPr lang="en-US" dirty="0"/>
              <a:t>Advisor: Professor Douglas A. Lyon, Ph.D. 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2E9029-8914-4CAF-B7B4-A11E1C6B8A91}"/>
              </a:ext>
            </a:extLst>
          </p:cNvPr>
          <p:cNvSpPr txBox="1"/>
          <p:nvPr/>
        </p:nvSpPr>
        <p:spPr>
          <a:xfrm>
            <a:off x="1350236" y="5349875"/>
            <a:ext cx="9936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Thesis submitted to the Graduate Faculty of Fairfield University in partial fulfillment of the requirements for the degree of A Master of Science in the Electrical and Computer Engineering program.</a:t>
            </a:r>
          </a:p>
        </p:txBody>
      </p:sp>
    </p:spTree>
    <p:extLst>
      <p:ext uri="{BB962C8B-B14F-4D97-AF65-F5344CB8AC3E}">
        <p14:creationId xmlns:p14="http://schemas.microsoft.com/office/powerpoint/2010/main" val="2884821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D1405-FFB7-4D21-BF0E-32E663E0D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Mesh Network Software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6626F7-77CC-471B-AA35-63DA96563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 Design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D593D-5FDC-41C1-AEDB-84123AAE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2BD6-3B06-4C65-919F-EB0EC50E3B39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0F19C4-D81D-4892-8052-3ACFB9CE0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37" y="1690688"/>
            <a:ext cx="3743513" cy="2852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2BBC9D-1C12-4BE2-9181-8A5242AB5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200" y="1809750"/>
            <a:ext cx="4772025" cy="16192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7AA413-007F-44C2-9925-DAE85BFE8D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1200" y="4037533"/>
            <a:ext cx="4772025" cy="208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48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D1405-FFB7-4D21-BF0E-32E663E0D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Capturing Device (Drone)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6626F7-77CC-471B-AA35-63DA96563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 Design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D593D-5FDC-41C1-AEDB-84123AAE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2BD6-3B06-4C65-919F-EB0EC50E3B39}" type="slidenum">
              <a:rPr lang="en-US" smtClean="0"/>
              <a:t>11</a:t>
            </a:fld>
            <a:endParaRPr lang="en-US"/>
          </a:p>
        </p:txBody>
      </p:sp>
      <p:pic>
        <p:nvPicPr>
          <p:cNvPr id="3074" name="Picture 2" descr="Image Capture Device.PNG">
            <a:extLst>
              <a:ext uri="{FF2B5EF4-FFF2-40B4-BE49-F238E27FC236}">
                <a16:creationId xmlns:a16="http://schemas.microsoft.com/office/drawing/2014/main" id="{08A0E55A-7FEA-4C0A-BB35-5BF48E84B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55" y="1690688"/>
            <a:ext cx="10064090" cy="429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408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D1405-FFB7-4D21-BF0E-32E663E0D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Near- vs Mid-Infrared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6626F7-77CC-471B-AA35-63DA96563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 Design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D593D-5FDC-41C1-AEDB-84123AAE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2BD6-3B06-4C65-919F-EB0EC50E3B39}" type="slidenum">
              <a:rPr lang="en-US" smtClean="0"/>
              <a:t>12</a:t>
            </a:fld>
            <a:endParaRPr lang="en-US"/>
          </a:p>
        </p:txBody>
      </p:sp>
      <p:pic>
        <p:nvPicPr>
          <p:cNvPr id="5122" name="Picture 2" descr="2018-03-2321.png">
            <a:extLst>
              <a:ext uri="{FF2B5EF4-FFF2-40B4-BE49-F238E27FC236}">
                <a16:creationId xmlns:a16="http://schemas.microsoft.com/office/drawing/2014/main" id="{45D355CC-E2E4-4128-A564-70866A129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040" y="2148014"/>
            <a:ext cx="4457192" cy="334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R Chart.PNG">
            <a:extLst>
              <a:ext uri="{FF2B5EF4-FFF2-40B4-BE49-F238E27FC236}">
                <a16:creationId xmlns:a16="http://schemas.microsoft.com/office/drawing/2014/main" id="{925E2105-E3D0-4D23-8C26-8BAD1A2C3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53" y="2148014"/>
            <a:ext cx="6257009" cy="334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CC10D2-3EA4-4305-B393-3CD4520CD137}"/>
              </a:ext>
            </a:extLst>
          </p:cNvPr>
          <p:cNvSpPr txBox="1"/>
          <p:nvPr/>
        </p:nvSpPr>
        <p:spPr>
          <a:xfrm>
            <a:off x="7907731" y="5554297"/>
            <a:ext cx="2807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FLIR Lepton (Person at ~30’)</a:t>
            </a:r>
          </a:p>
        </p:txBody>
      </p:sp>
    </p:spTree>
    <p:extLst>
      <p:ext uri="{BB962C8B-B14F-4D97-AF65-F5344CB8AC3E}">
        <p14:creationId xmlns:p14="http://schemas.microsoft.com/office/powerpoint/2010/main" val="1771772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D1405-FFB7-4D21-BF0E-32E663E0D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Infrared Camera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6626F7-77CC-471B-AA35-63DA96563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 Design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D593D-5FDC-41C1-AEDB-84123AAE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2BD6-3B06-4C65-919F-EB0EC50E3B39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4868FA-FF67-4493-A686-D690F6DBF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481" y="1957387"/>
            <a:ext cx="5047837" cy="34147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767D0A-2B90-4D6F-9D76-8953EF3FA6D5}"/>
              </a:ext>
            </a:extLst>
          </p:cNvPr>
          <p:cNvSpPr txBox="1"/>
          <p:nvPr/>
        </p:nvSpPr>
        <p:spPr>
          <a:xfrm>
            <a:off x="1004935" y="2091350"/>
            <a:ext cx="38666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FLIR Lepton long-wave Infrared Camera</a:t>
            </a:r>
          </a:p>
          <a:p>
            <a:r>
              <a:rPr lang="en-US" dirty="0"/>
              <a:t>80x60 Resolution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6F469E-33DE-4C96-86FC-15A6F2A1F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602" y="3208180"/>
            <a:ext cx="3162300" cy="2886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7FD1D4-2040-4879-B18C-65A3F8723C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1263" y="5672295"/>
            <a:ext cx="986639" cy="42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35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D1405-FFB7-4D21-BF0E-32E663E0D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Infrared Camera - Software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6626F7-77CC-471B-AA35-63DA96563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 Design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D593D-5FDC-41C1-AEDB-84123AAE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2BD6-3B06-4C65-919F-EB0EC50E3B39}" type="slidenum">
              <a:rPr lang="en-US" smtClean="0"/>
              <a:t>14</a:t>
            </a:fld>
            <a:endParaRPr lang="en-US"/>
          </a:p>
        </p:txBody>
      </p:sp>
      <p:pic>
        <p:nvPicPr>
          <p:cNvPr id="10" name="Picture 2" descr="2018-03-2321.png">
            <a:extLst>
              <a:ext uri="{FF2B5EF4-FFF2-40B4-BE49-F238E27FC236}">
                <a16:creationId xmlns:a16="http://schemas.microsoft.com/office/drawing/2014/main" id="{B5A9BA17-0591-445A-92CE-034A3E04F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82" y="1874862"/>
            <a:ext cx="2601337" cy="195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68DF14E-AF7D-4F5D-8D65-DA9794C71B84}"/>
              </a:ext>
            </a:extLst>
          </p:cNvPr>
          <p:cNvSpPr/>
          <p:nvPr/>
        </p:nvSpPr>
        <p:spPr>
          <a:xfrm>
            <a:off x="2582944" y="2850363"/>
            <a:ext cx="282804" cy="2416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E825CE-C0AD-4A47-A882-AD38E220C054}"/>
              </a:ext>
            </a:extLst>
          </p:cNvPr>
          <p:cNvCxnSpPr/>
          <p:nvPr/>
        </p:nvCxnSpPr>
        <p:spPr>
          <a:xfrm flipV="1">
            <a:off x="2865748" y="2169319"/>
            <a:ext cx="1981054" cy="6810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6BBB19-CE0F-41AD-8B18-2C1CE17D1474}"/>
              </a:ext>
            </a:extLst>
          </p:cNvPr>
          <p:cNvCxnSpPr>
            <a:cxnSpLocks/>
          </p:cNvCxnSpPr>
          <p:nvPr/>
        </p:nvCxnSpPr>
        <p:spPr>
          <a:xfrm>
            <a:off x="2865748" y="3091993"/>
            <a:ext cx="1981051" cy="51847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DE8C2EA0-EBD7-4195-8239-39056902D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799" y="2169319"/>
            <a:ext cx="2357703" cy="144114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1A65CC6-D846-43D2-AD07-38FCFEA391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600" y="2204832"/>
            <a:ext cx="2357703" cy="144114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4A0AD64-4BB3-4A80-AA8A-CD4DA4EB0D03}"/>
              </a:ext>
            </a:extLst>
          </p:cNvPr>
          <p:cNvSpPr txBox="1"/>
          <p:nvPr/>
        </p:nvSpPr>
        <p:spPr>
          <a:xfrm>
            <a:off x="9078012" y="1874862"/>
            <a:ext cx="1638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Stored Baseline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3E92412-0509-4369-AB95-70F297C63D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8302" y="4039605"/>
            <a:ext cx="3914775" cy="3524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14AB5C4-E4CA-443F-9D3C-D62F4E40CE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4089" y="4578300"/>
            <a:ext cx="2743200" cy="174253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91913FC-829B-4216-BF5D-902FC1CB44ED}"/>
              </a:ext>
            </a:extLst>
          </p:cNvPr>
          <p:cNvSpPr txBox="1"/>
          <p:nvPr/>
        </p:nvSpPr>
        <p:spPr>
          <a:xfrm>
            <a:off x="4986779" y="5112580"/>
            <a:ext cx="1291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Result: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5F14B9-DE4D-4D5E-90A0-5055956B489A}"/>
              </a:ext>
            </a:extLst>
          </p:cNvPr>
          <p:cNvSpPr txBox="1"/>
          <p:nvPr/>
        </p:nvSpPr>
        <p:spPr>
          <a:xfrm>
            <a:off x="762859" y="3882827"/>
            <a:ext cx="392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80x60 array of pixel values 0-255</a:t>
            </a:r>
          </a:p>
        </p:txBody>
      </p:sp>
    </p:spTree>
    <p:extLst>
      <p:ext uri="{BB962C8B-B14F-4D97-AF65-F5344CB8AC3E}">
        <p14:creationId xmlns:p14="http://schemas.microsoft.com/office/powerpoint/2010/main" val="1335178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D1405-FFB7-4D21-BF0E-32E663E0D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Infrared Imaging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6626F7-77CC-471B-AA35-63DA96563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 Design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D593D-5FDC-41C1-AEDB-84123AAE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2BD6-3B06-4C65-919F-EB0EC50E3B39}" type="slidenum">
              <a:rPr lang="en-US" smtClean="0"/>
              <a:t>15</a:t>
            </a:fld>
            <a:endParaRPr lang="en-US"/>
          </a:p>
        </p:txBody>
      </p:sp>
      <p:pic>
        <p:nvPicPr>
          <p:cNvPr id="6146" name="Picture 2" descr="flir_20190205T204446.jpg">
            <a:extLst>
              <a:ext uri="{FF2B5EF4-FFF2-40B4-BE49-F238E27FC236}">
                <a16:creationId xmlns:a16="http://schemas.microsoft.com/office/drawing/2014/main" id="{EC50A21C-6C1E-4BED-9DE5-E26B449B7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" y="2002620"/>
            <a:ext cx="2139569" cy="285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IMG_20190205_204505.jpg">
            <a:extLst>
              <a:ext uri="{FF2B5EF4-FFF2-40B4-BE49-F238E27FC236}">
                <a16:creationId xmlns:a16="http://schemas.microsoft.com/office/drawing/2014/main" id="{95FF7102-FFEE-4A44-AC2F-D953741C0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701" y="2015316"/>
            <a:ext cx="2139569" cy="285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G_20190205_204516.jpg">
            <a:extLst>
              <a:ext uri="{FF2B5EF4-FFF2-40B4-BE49-F238E27FC236}">
                <a16:creationId xmlns:a16="http://schemas.microsoft.com/office/drawing/2014/main" id="{2227871D-9968-4A14-9747-2A27EF242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215" y="2002618"/>
            <a:ext cx="2139569" cy="285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lir_20190205T204549.jpg">
            <a:extLst>
              <a:ext uri="{FF2B5EF4-FFF2-40B4-BE49-F238E27FC236}">
                <a16:creationId xmlns:a16="http://schemas.microsoft.com/office/drawing/2014/main" id="{94F7D797-20D6-4E04-AE2A-C700182B6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669" y="2002619"/>
            <a:ext cx="2139569" cy="285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104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D1405-FFB7-4D21-BF0E-32E663E0D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Enclosure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6626F7-77CC-471B-AA35-63DA96563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 Design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D593D-5FDC-41C1-AEDB-84123AAE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2BD6-3B06-4C65-919F-EB0EC50E3B39}" type="slidenum">
              <a:rPr lang="en-US" smtClean="0"/>
              <a:t>16</a:t>
            </a:fld>
            <a:endParaRPr lang="en-US"/>
          </a:p>
        </p:txBody>
      </p:sp>
      <p:pic>
        <p:nvPicPr>
          <p:cNvPr id="11266" name="Picture 2" descr="image (1).png">
            <a:extLst>
              <a:ext uri="{FF2B5EF4-FFF2-40B4-BE49-F238E27FC236}">
                <a16:creationId xmlns:a16="http://schemas.microsoft.com/office/drawing/2014/main" id="{A715FDCD-60B6-4AB7-94B8-3BEB208BD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569" y="486557"/>
            <a:ext cx="4879551" cy="588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606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D1405-FFB7-4D21-BF0E-32E663E0D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Capturing Device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6626F7-77CC-471B-AA35-63DA96563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 Design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D593D-5FDC-41C1-AEDB-84123AAE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2BD6-3B06-4C65-919F-EB0EC50E3B39}" type="slidenum">
              <a:rPr lang="en-US" smtClean="0"/>
              <a:t>17</a:t>
            </a:fld>
            <a:endParaRPr lang="en-US"/>
          </a:p>
        </p:txBody>
      </p:sp>
      <p:pic>
        <p:nvPicPr>
          <p:cNvPr id="10242" name="Picture 2" descr="enclosure interior picture.PNG">
            <a:extLst>
              <a:ext uri="{FF2B5EF4-FFF2-40B4-BE49-F238E27FC236}">
                <a16:creationId xmlns:a16="http://schemas.microsoft.com/office/drawing/2014/main" id="{E38B0FF1-AEA5-4073-8F98-BB1344412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431" y="1720850"/>
            <a:ext cx="7366769" cy="446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033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D1405-FFB7-4D21-BF0E-32E663E0D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Enclosure – Thermal Test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6626F7-77CC-471B-AA35-63DA96563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 Design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D593D-5FDC-41C1-AEDB-84123AAE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2BD6-3B06-4C65-919F-EB0EC50E3B39}" type="slidenum">
              <a:rPr lang="en-US" smtClean="0"/>
              <a:t>18</a:t>
            </a:fld>
            <a:endParaRPr lang="en-US"/>
          </a:p>
        </p:txBody>
      </p:sp>
      <p:pic>
        <p:nvPicPr>
          <p:cNvPr id="4098" name="Picture 2" descr="https://lh3.googleusercontent.com/GhUWeFdLLq0yLzl7lcngUPm1cIpe4GNsjTtKcNbfzV9aO2bZnCr_qR0mMSLgnHCGd4wYUw4h5tWr0x9Ssq5MxsIxtpPDJvleIjgH3olPe7LXbDkxlKEQQFb76slfuCFr_q421wNv">
            <a:extLst>
              <a:ext uri="{FF2B5EF4-FFF2-40B4-BE49-F238E27FC236}">
                <a16:creationId xmlns:a16="http://schemas.microsoft.com/office/drawing/2014/main" id="{AC6FE083-D761-4813-B1D0-FECB95FA2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790" y="2174875"/>
            <a:ext cx="6283620" cy="376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26FBEE-A372-4019-8B7B-908B730F3BAD}"/>
              </a:ext>
            </a:extLst>
          </p:cNvPr>
          <p:cNvSpPr txBox="1"/>
          <p:nvPr/>
        </p:nvSpPr>
        <p:spPr>
          <a:xfrm>
            <a:off x="615636" y="2690336"/>
            <a:ext cx="437793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of 55 min test on battery power</a:t>
            </a:r>
          </a:p>
          <a:p>
            <a:r>
              <a:rPr lang="en-US" dirty="0"/>
              <a:t>24 min with just OS (Stable @ 43C)</a:t>
            </a:r>
          </a:p>
          <a:p>
            <a:r>
              <a:rPr lang="en-US" dirty="0"/>
              <a:t>30 min with image process (Stable @50C)</a:t>
            </a:r>
          </a:p>
          <a:p>
            <a:endParaRPr lang="en-US" dirty="0"/>
          </a:p>
          <a:p>
            <a:r>
              <a:rPr lang="en-US" dirty="0"/>
              <a:t>Ambient air temperature @ 21C</a:t>
            </a:r>
          </a:p>
          <a:p>
            <a:r>
              <a:rPr lang="en-US" dirty="0"/>
              <a:t>Time of day: Night</a:t>
            </a:r>
          </a:p>
          <a:p>
            <a:endParaRPr lang="en-US" dirty="0"/>
          </a:p>
          <a:p>
            <a:r>
              <a:rPr lang="en-US" dirty="0"/>
              <a:t>2000 images captured processed and stored.</a:t>
            </a:r>
          </a:p>
        </p:txBody>
      </p:sp>
    </p:spTree>
    <p:extLst>
      <p:ext uri="{BB962C8B-B14F-4D97-AF65-F5344CB8AC3E}">
        <p14:creationId xmlns:p14="http://schemas.microsoft.com/office/powerpoint/2010/main" val="1319443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D1405-FFB7-4D21-BF0E-32E663E0D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Station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6626F7-77CC-471B-AA35-63DA96563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 Design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D593D-5FDC-41C1-AEDB-84123AAE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2BD6-3B06-4C65-919F-EB0EC50E3B39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718603-D660-4913-B29E-2CF28CF41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1328080"/>
            <a:ext cx="3078180" cy="47339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08D260-13F1-43AA-AFCC-8DE2A9E2C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20" y="3011579"/>
            <a:ext cx="7974140" cy="30504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65A86-AACD-439B-A686-AFDF06FABF0B}"/>
              </a:ext>
            </a:extLst>
          </p:cNvPr>
          <p:cNvSpPr txBox="1"/>
          <p:nvPr/>
        </p:nvSpPr>
        <p:spPr>
          <a:xfrm>
            <a:off x="503220" y="1490633"/>
            <a:ext cx="47007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Windows OS Computer on same LAN as RPi</a:t>
            </a:r>
          </a:p>
          <a:p>
            <a:r>
              <a:rPr lang="en-US" sz="2000" dirty="0"/>
              <a:t>Access RPi software UI’s</a:t>
            </a:r>
          </a:p>
          <a:p>
            <a:r>
              <a:rPr lang="en-US" sz="2000" dirty="0"/>
              <a:t>Access RPi storage</a:t>
            </a:r>
          </a:p>
        </p:txBody>
      </p:sp>
    </p:spTree>
    <p:extLst>
      <p:ext uri="{BB962C8B-B14F-4D97-AF65-F5344CB8AC3E}">
        <p14:creationId xmlns:p14="http://schemas.microsoft.com/office/powerpoint/2010/main" val="390077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4DBD6-99B5-4D52-8DE9-5EF028D0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A61A31A-5C66-4F4E-BC8E-5ADF991ED8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2150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D7C541-B158-4768-AF43-C9B44ADF9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 for Open-Water Person Detection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FD866-90FC-4B8F-86EA-6EAD2605C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2BD6-3B06-4C65-919F-EB0EC50E3B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56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D1405-FFB7-4D21-BF0E-32E663E0D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6626F7-77CC-471B-AA35-63DA96563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 Design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D593D-5FDC-41C1-AEDB-84123AAE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2BD6-3B06-4C65-919F-EB0EC50E3B39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F3FA8F3-E4D8-45AF-8F5B-3204DE568F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825913"/>
              </p:ext>
            </p:extLst>
          </p:nvPr>
        </p:nvGraphicFramePr>
        <p:xfrm>
          <a:off x="472317" y="2029575"/>
          <a:ext cx="4988453" cy="3063240"/>
        </p:xfrm>
        <a:graphic>
          <a:graphicData uri="http://schemas.openxmlformats.org/drawingml/2006/table">
            <a:tbl>
              <a:tblPr/>
              <a:tblGrid>
                <a:gridCol w="3082296">
                  <a:extLst>
                    <a:ext uri="{9D8B030D-6E8A-4147-A177-3AD203B41FA5}">
                      <a16:colId xmlns:a16="http://schemas.microsoft.com/office/drawing/2014/main" val="2411469157"/>
                    </a:ext>
                  </a:extLst>
                </a:gridCol>
                <a:gridCol w="1906157">
                  <a:extLst>
                    <a:ext uri="{9D8B030D-6E8A-4147-A177-3AD203B41FA5}">
                      <a16:colId xmlns:a16="http://schemas.microsoft.com/office/drawing/2014/main" val="19405109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Raspberry Pi</a:t>
                      </a:r>
                      <a:endParaRPr lang="en-US" sz="2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$36.95</a:t>
                      </a:r>
                      <a:endParaRPr lang="en-US" sz="2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367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FLIR - Lepton Chip</a:t>
                      </a:r>
                      <a:endParaRPr lang="en-US" sz="2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$259.00</a:t>
                      </a:r>
                      <a:endParaRPr lang="en-US" sz="2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992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FLIR - Lepton Board</a:t>
                      </a:r>
                      <a:endParaRPr lang="en-US" sz="2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$39.99</a:t>
                      </a:r>
                      <a:endParaRPr lang="en-US" sz="2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404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XBee Zigbee Pro Chip</a:t>
                      </a:r>
                      <a:endParaRPr lang="en-US" sz="2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$39.45</a:t>
                      </a:r>
                      <a:endParaRPr lang="en-US" sz="2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516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XBee Zigbee Board</a:t>
                      </a:r>
                      <a:endParaRPr lang="en-US" sz="2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$13.99</a:t>
                      </a:r>
                      <a:endParaRPr lang="en-US" sz="2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383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Battery</a:t>
                      </a:r>
                      <a:endParaRPr lang="en-US" sz="2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$14.99</a:t>
                      </a:r>
                      <a:endParaRPr lang="en-US" sz="2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146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Enclosure</a:t>
                      </a:r>
                      <a:endParaRPr lang="en-US" sz="2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$179.15</a:t>
                      </a:r>
                      <a:endParaRPr lang="en-US" sz="2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5456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Misc Parts (Wire, fasteners)</a:t>
                      </a:r>
                      <a:endParaRPr lang="en-US" sz="2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$20.00</a:t>
                      </a:r>
                      <a:endParaRPr lang="en-US" sz="2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925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Image Capturing Device Total</a:t>
                      </a:r>
                      <a:endParaRPr lang="en-US" sz="2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$603.52</a:t>
                      </a:r>
                      <a:endParaRPr lang="en-US" sz="2400" b="1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321313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7BF6831E-4980-4B4F-8C57-3B01A8394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638" y="2674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019DAA-B461-4ACE-A11C-DEABF334A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559" y="1433200"/>
            <a:ext cx="3275726" cy="21534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043B5B-9E99-413A-A629-D58EBA19A93F}"/>
              </a:ext>
            </a:extLst>
          </p:cNvPr>
          <p:cNvSpPr txBox="1"/>
          <p:nvPr/>
        </p:nvSpPr>
        <p:spPr>
          <a:xfrm>
            <a:off x="7312568" y="3786750"/>
            <a:ext cx="29627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$75,000 single month upkeep</a:t>
            </a:r>
          </a:p>
          <a:p>
            <a:pPr algn="ctr"/>
            <a:r>
              <a:rPr lang="en-US" dirty="0"/>
              <a:t>Vs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4FDF681-DEB4-4A65-B7BD-49E7784C91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033757"/>
              </p:ext>
            </p:extLst>
          </p:nvPr>
        </p:nvGraphicFramePr>
        <p:xfrm>
          <a:off x="6365347" y="4570937"/>
          <a:ext cx="4988453" cy="1361440"/>
        </p:xfrm>
        <a:graphic>
          <a:graphicData uri="http://schemas.openxmlformats.org/drawingml/2006/table">
            <a:tbl>
              <a:tblPr/>
              <a:tblGrid>
                <a:gridCol w="3082296">
                  <a:extLst>
                    <a:ext uri="{9D8B030D-6E8A-4147-A177-3AD203B41FA5}">
                      <a16:colId xmlns:a16="http://schemas.microsoft.com/office/drawing/2014/main" val="2411469157"/>
                    </a:ext>
                  </a:extLst>
                </a:gridCol>
                <a:gridCol w="1906157">
                  <a:extLst>
                    <a:ext uri="{9D8B030D-6E8A-4147-A177-3AD203B41FA5}">
                      <a16:colId xmlns:a16="http://schemas.microsoft.com/office/drawing/2014/main" val="19405109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Image Capturing Device ($603 * 35)</a:t>
                      </a:r>
                      <a:endParaRPr lang="en-US" sz="2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$21,123.20</a:t>
                      </a:r>
                      <a:endParaRPr lang="en-US" sz="2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367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Drones ($1,500 * 35)</a:t>
                      </a:r>
                      <a:endParaRPr lang="en-US" sz="2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$52,500</a:t>
                      </a:r>
                      <a:endParaRPr lang="en-US" sz="2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992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Ground Station ($800)</a:t>
                      </a:r>
                      <a:endParaRPr lang="en-US" sz="2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$800</a:t>
                      </a:r>
                      <a:endParaRPr lang="en-US" sz="2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4049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Device System</a:t>
                      </a:r>
                      <a:endParaRPr lang="en-US" sz="2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$74,423.20</a:t>
                      </a:r>
                      <a:endParaRPr lang="en-US" sz="2400" b="1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321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437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58FCA-1EC3-48BE-9D27-ED8CEE1330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Testing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B55F69-D6C0-4055-BEA9-8EFFBF882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 Design</a:t>
            </a:r>
          </a:p>
        </p:txBody>
      </p:sp>
    </p:spTree>
    <p:extLst>
      <p:ext uri="{BB962C8B-B14F-4D97-AF65-F5344CB8AC3E}">
        <p14:creationId xmlns:p14="http://schemas.microsoft.com/office/powerpoint/2010/main" val="3871455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D1405-FFB7-4D21-BF0E-32E663E0D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272B4-0344-4830-BBC8-EF1E0EE8F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detection success rate.</a:t>
            </a:r>
          </a:p>
          <a:p>
            <a:r>
              <a:rPr lang="en-US" dirty="0"/>
              <a:t>Determine system response time.</a:t>
            </a:r>
          </a:p>
          <a:p>
            <a:endParaRPr lang="en-US" dirty="0"/>
          </a:p>
          <a:p>
            <a:r>
              <a:rPr lang="en-US" dirty="0"/>
              <a:t>Store all images and review after test</a:t>
            </a:r>
          </a:p>
          <a:p>
            <a:r>
              <a:rPr lang="en-US" dirty="0"/>
              <a:t>Scene contains a sparse distribution of people</a:t>
            </a:r>
          </a:p>
          <a:p>
            <a:r>
              <a:rPr lang="en-US" dirty="0"/>
              <a:t>Instances of people in scene should be monitored for system pass/fail </a:t>
            </a:r>
          </a:p>
          <a:p>
            <a:r>
              <a:rPr lang="en-US" dirty="0"/>
              <a:t>Review images captured prior to target detection for response time.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6626F7-77CC-471B-AA35-63DA96563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Testing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D593D-5FDC-41C1-AEDB-84123AAE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2BD6-3B06-4C65-919F-EB0EC50E3B3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08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D1405-FFB7-4D21-BF0E-32E663E0D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Setup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6626F7-77CC-471B-AA35-63DA96563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Testing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D593D-5FDC-41C1-AEDB-84123AAE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2BD6-3B06-4C65-919F-EB0EC50E3B39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04D43B-6DAC-48C9-9B62-49F65D166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13" y="1976437"/>
            <a:ext cx="5848350" cy="2905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3BACD8-1F26-45E7-85D5-9829AB95A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6892" y="1881186"/>
            <a:ext cx="4038600" cy="30956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B5783E-1CC4-4743-A812-43A37E422D3D}"/>
              </a:ext>
            </a:extLst>
          </p:cNvPr>
          <p:cNvSpPr txBox="1"/>
          <p:nvPr/>
        </p:nvSpPr>
        <p:spPr>
          <a:xfrm>
            <a:off x="1304544" y="5157291"/>
            <a:ext cx="4191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capturing device in 3</a:t>
            </a:r>
            <a:r>
              <a:rPr lang="en-US" baseline="30000" dirty="0"/>
              <a:t>rd</a:t>
            </a:r>
            <a:r>
              <a:rPr lang="en-US" dirty="0"/>
              <a:t> floor window</a:t>
            </a:r>
          </a:p>
          <a:p>
            <a:r>
              <a:rPr lang="en-US" dirty="0"/>
              <a:t>Courtyard: ~60’</a:t>
            </a:r>
          </a:p>
          <a:p>
            <a:r>
              <a:rPr lang="en-US" dirty="0"/>
              <a:t>Street: ~115’</a:t>
            </a:r>
          </a:p>
        </p:txBody>
      </p:sp>
    </p:spTree>
    <p:extLst>
      <p:ext uri="{BB962C8B-B14F-4D97-AF65-F5344CB8AC3E}">
        <p14:creationId xmlns:p14="http://schemas.microsoft.com/office/powerpoint/2010/main" val="1983079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D1405-FFB7-4D21-BF0E-32E663E0D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6626F7-77CC-471B-AA35-63DA96563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Testing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D593D-5FDC-41C1-AEDB-84123AAE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2BD6-3B06-4C65-919F-EB0EC50E3B39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A75ACE-7289-493B-90D4-2C9E3BA0342D}"/>
              </a:ext>
            </a:extLst>
          </p:cNvPr>
          <p:cNvSpPr txBox="1"/>
          <p:nvPr/>
        </p:nvSpPr>
        <p:spPr>
          <a:xfrm>
            <a:off x="838200" y="1881186"/>
            <a:ext cx="59735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Duration: 30 min</a:t>
            </a:r>
          </a:p>
          <a:p>
            <a:endParaRPr lang="en-US" sz="2800" dirty="0"/>
          </a:p>
          <a:p>
            <a:r>
              <a:rPr lang="en-US" sz="2800" dirty="0"/>
              <a:t>1,800 captured and processed images</a:t>
            </a:r>
          </a:p>
          <a:p>
            <a:endParaRPr lang="en-US" sz="2800" dirty="0"/>
          </a:p>
          <a:p>
            <a:r>
              <a:rPr lang="en-US" sz="2800" dirty="0"/>
              <a:t>Five controlled events of people walking into the scene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3B2CEC-044E-46D7-8570-3CA082199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892" y="1881186"/>
            <a:ext cx="40386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59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D1405-FFB7-4D21-BF0E-32E663E0D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Results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6626F7-77CC-471B-AA35-63DA96563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Testing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D593D-5FDC-41C1-AEDB-84123AAE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2BD6-3B06-4C65-919F-EB0EC50E3B39}" type="slidenum">
              <a:rPr lang="en-US" smtClean="0"/>
              <a:t>25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66540-5D8A-4CBF-9FDB-C0948C41B010}"/>
              </a:ext>
            </a:extLst>
          </p:cNvPr>
          <p:cNvSpPr txBox="1"/>
          <p:nvPr/>
        </p:nvSpPr>
        <p:spPr>
          <a:xfrm>
            <a:off x="955382" y="2019687"/>
            <a:ext cx="520328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 100% of controlled events were detected</a:t>
            </a:r>
          </a:p>
          <a:p>
            <a:endParaRPr lang="en-US" sz="2000" dirty="0"/>
          </a:p>
          <a:p>
            <a:r>
              <a:rPr lang="en-US" sz="2000" dirty="0"/>
              <a:t>4 of 5 detected first available frame</a:t>
            </a:r>
          </a:p>
          <a:p>
            <a:r>
              <a:rPr lang="en-US" sz="2000" dirty="0"/>
              <a:t>1 of 5 detected on second frame</a:t>
            </a:r>
          </a:p>
          <a:p>
            <a:endParaRPr lang="en-US" sz="2000" dirty="0"/>
          </a:p>
          <a:p>
            <a:r>
              <a:rPr lang="en-US" sz="2000" dirty="0"/>
              <a:t>Resulting detection time of .7 seconds</a:t>
            </a:r>
          </a:p>
          <a:p>
            <a:endParaRPr lang="en-US" sz="2000" dirty="0"/>
          </a:p>
          <a:p>
            <a:r>
              <a:rPr lang="en-US" sz="2000" dirty="0"/>
              <a:t>21 of 140 (15%) flagged images were erroneous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8F3B8A-E406-47F2-91E8-BF3DC320F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654" y="2019687"/>
            <a:ext cx="4102964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46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D1405-FFB7-4D21-BF0E-32E663E0D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272B4-0344-4830-BBC8-EF1E0EE8F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Mid-infrared spectrum is excellent for detecting people at medium ranges (&lt;100’)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Greatly reduced costs compared to existing systems being used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Low resolution hinders using them at distances &gt;100’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Future works need to improve range detection or reduce system range to target.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D593D-5FDC-41C1-AEDB-84123AAE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2BD6-3B06-4C65-919F-EB0EC50E3B39}" type="slidenum">
              <a:rPr lang="en-US" smtClean="0"/>
              <a:t>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356C61-744F-4CCA-A747-F4329A527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Testing</a:t>
            </a:r>
          </a:p>
        </p:txBody>
      </p:sp>
    </p:spTree>
    <p:extLst>
      <p:ext uri="{BB962C8B-B14F-4D97-AF65-F5344CB8AC3E}">
        <p14:creationId xmlns:p14="http://schemas.microsoft.com/office/powerpoint/2010/main" val="3772825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D1405-FFB7-4D21-BF0E-32E663E0D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272B4-0344-4830-BBC8-EF1E0EE8F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PCB Boards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Lenses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GPS Sensor Fusion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Other applications such as firefighting operations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D593D-5FDC-41C1-AEDB-84123AAE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2BD6-3B06-4C65-919F-EB0EC50E3B39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2" descr="MVIMG_20190202_202412.jpg">
            <a:extLst>
              <a:ext uri="{FF2B5EF4-FFF2-40B4-BE49-F238E27FC236}">
                <a16:creationId xmlns:a16="http://schemas.microsoft.com/office/drawing/2014/main" id="{71B2E6C0-5BB7-4106-95D0-91343896E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278" y="1646238"/>
            <a:ext cx="2942778" cy="220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img_thermal_1549156987835.jpg">
            <a:extLst>
              <a:ext uri="{FF2B5EF4-FFF2-40B4-BE49-F238E27FC236}">
                <a16:creationId xmlns:a16="http://schemas.microsoft.com/office/drawing/2014/main" id="{60702AAA-5B43-4A7A-8DD7-001EE8BEF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" t="5505" r="611" b="7569"/>
          <a:stretch/>
        </p:blipFill>
        <p:spPr bwMode="auto">
          <a:xfrm>
            <a:off x="8049720" y="1646238"/>
            <a:ext cx="3112926" cy="389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3E4C62-2D0B-44AD-80B7-21BDE9234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Testing</a:t>
            </a:r>
          </a:p>
        </p:txBody>
      </p:sp>
    </p:spTree>
    <p:extLst>
      <p:ext uri="{BB962C8B-B14F-4D97-AF65-F5344CB8AC3E}">
        <p14:creationId xmlns:p14="http://schemas.microsoft.com/office/powerpoint/2010/main" val="1934571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D1405-FFB7-4D21-BF0E-32E663E0D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Questions?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D593D-5FDC-41C1-AEDB-84123AAE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2BD6-3B06-4C65-919F-EB0EC50E3B39}" type="slidenum">
              <a:rPr lang="en-US" smtClean="0"/>
              <a:t>28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72474-2D11-4CAE-9B27-A9F7A5CCB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Testing</a:t>
            </a:r>
          </a:p>
        </p:txBody>
      </p:sp>
    </p:spTree>
    <p:extLst>
      <p:ext uri="{BB962C8B-B14F-4D97-AF65-F5344CB8AC3E}">
        <p14:creationId xmlns:p14="http://schemas.microsoft.com/office/powerpoint/2010/main" val="5840696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D1405-FFB7-4D21-BF0E-32E663E0D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Backup slides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D593D-5FDC-41C1-AEDB-84123AAE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2BD6-3B06-4C65-919F-EB0EC50E3B39}" type="slidenum">
              <a:rPr lang="en-US" smtClean="0"/>
              <a:t>29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64AA7-6499-41DD-A843-FCC0E25F4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Testing</a:t>
            </a:r>
          </a:p>
        </p:txBody>
      </p:sp>
    </p:spTree>
    <p:extLst>
      <p:ext uri="{BB962C8B-B14F-4D97-AF65-F5344CB8AC3E}">
        <p14:creationId xmlns:p14="http://schemas.microsoft.com/office/powerpoint/2010/main" val="3697633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58FCA-1EC3-48BE-9D27-ED8CEE1330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0E6DF-F51E-4116-B51A-AD3171AD6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 for Open-Water Person Detection</a:t>
            </a:r>
          </a:p>
        </p:txBody>
      </p:sp>
    </p:spTree>
    <p:extLst>
      <p:ext uri="{BB962C8B-B14F-4D97-AF65-F5344CB8AC3E}">
        <p14:creationId xmlns:p14="http://schemas.microsoft.com/office/powerpoint/2010/main" val="1640097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D593D-5FDC-41C1-AEDB-84123AAE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2BD6-3B06-4C65-919F-EB0EC50E3B39}" type="slidenum">
              <a:rPr lang="en-US" smtClean="0"/>
              <a:t>30</a:t>
            </a:fld>
            <a:endParaRPr lang="en-US"/>
          </a:p>
        </p:txBody>
      </p:sp>
      <p:pic>
        <p:nvPicPr>
          <p:cNvPr id="7173" name="Picture 5" descr="enclosure exterior picture.PNG">
            <a:extLst>
              <a:ext uri="{FF2B5EF4-FFF2-40B4-BE49-F238E27FC236}">
                <a16:creationId xmlns:a16="http://schemas.microsoft.com/office/drawing/2014/main" id="{71E6300D-53BA-4C3E-8B33-EACDF29CC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751533"/>
            <a:ext cx="7791450" cy="560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5C1F3D-4DCB-4925-B7AD-197D6CA8F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Testing</a:t>
            </a:r>
          </a:p>
        </p:txBody>
      </p:sp>
    </p:spTree>
    <p:extLst>
      <p:ext uri="{BB962C8B-B14F-4D97-AF65-F5344CB8AC3E}">
        <p14:creationId xmlns:p14="http://schemas.microsoft.com/office/powerpoint/2010/main" val="3665111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D593D-5FDC-41C1-AEDB-84123AAE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2BD6-3B06-4C65-919F-EB0EC50E3B39}" type="slidenum">
              <a:rPr lang="en-US" smtClean="0"/>
              <a:t>31</a:t>
            </a:fld>
            <a:endParaRPr lang="en-US"/>
          </a:p>
        </p:txBody>
      </p:sp>
      <p:pic>
        <p:nvPicPr>
          <p:cNvPr id="7170" name="Picture 2" descr="IMG_20190202_164941.jpg">
            <a:extLst>
              <a:ext uri="{FF2B5EF4-FFF2-40B4-BE49-F238E27FC236}">
                <a16:creationId xmlns:a16="http://schemas.microsoft.com/office/drawing/2014/main" id="{7D623149-7380-400B-A097-2A778B1DF3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3" t="28190" r="27121" b="22583"/>
          <a:stretch/>
        </p:blipFill>
        <p:spPr bwMode="auto">
          <a:xfrm>
            <a:off x="829055" y="1283005"/>
            <a:ext cx="4656101" cy="401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img_thermal_1549144146283.jpg">
            <a:extLst>
              <a:ext uri="{FF2B5EF4-FFF2-40B4-BE49-F238E27FC236}">
                <a16:creationId xmlns:a16="http://schemas.microsoft.com/office/drawing/2014/main" id="{D806D08C-0543-4D7C-9BE5-5F08DD7D8E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" t="5869" r="2716" b="8439"/>
          <a:stretch/>
        </p:blipFill>
        <p:spPr bwMode="auto">
          <a:xfrm rot="10800000">
            <a:off x="6108714" y="1283005"/>
            <a:ext cx="5887036" cy="401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01D775-CDCB-4AD7-97FF-384D9C1F0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Testing</a:t>
            </a:r>
          </a:p>
        </p:txBody>
      </p:sp>
    </p:spTree>
    <p:extLst>
      <p:ext uri="{BB962C8B-B14F-4D97-AF65-F5344CB8AC3E}">
        <p14:creationId xmlns:p14="http://schemas.microsoft.com/office/powerpoint/2010/main" val="32727528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D593D-5FDC-41C1-AEDB-84123AAE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2BD6-3B06-4C65-919F-EB0EC50E3B39}" type="slidenum">
              <a:rPr lang="en-US" smtClean="0"/>
              <a:t>32</a:t>
            </a:fld>
            <a:endParaRPr lang="en-US"/>
          </a:p>
        </p:txBody>
      </p:sp>
      <p:pic>
        <p:nvPicPr>
          <p:cNvPr id="8194" name="Picture 2" descr="MVIMG_20190202_202412.jpg">
            <a:extLst>
              <a:ext uri="{FF2B5EF4-FFF2-40B4-BE49-F238E27FC236}">
                <a16:creationId xmlns:a16="http://schemas.microsoft.com/office/drawing/2014/main" id="{4BDA5C92-6F52-47AB-B94B-B8D59ED1F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376362"/>
            <a:ext cx="54737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img_thermal_1549156987835.jpg">
            <a:extLst>
              <a:ext uri="{FF2B5EF4-FFF2-40B4-BE49-F238E27FC236}">
                <a16:creationId xmlns:a16="http://schemas.microsoft.com/office/drawing/2014/main" id="{8B0512CC-3098-49E5-B607-8467D2CBE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" t="5505" r="611" b="7569"/>
          <a:stretch/>
        </p:blipFill>
        <p:spPr bwMode="auto">
          <a:xfrm>
            <a:off x="6946900" y="1022348"/>
            <a:ext cx="3848100" cy="481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3F41D4-02D8-4A2E-8DE0-A8DA18194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Testing</a:t>
            </a:r>
          </a:p>
        </p:txBody>
      </p:sp>
    </p:spTree>
    <p:extLst>
      <p:ext uri="{BB962C8B-B14F-4D97-AF65-F5344CB8AC3E}">
        <p14:creationId xmlns:p14="http://schemas.microsoft.com/office/powerpoint/2010/main" val="3099918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D593D-5FDC-41C1-AEDB-84123AAE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2BD6-3B06-4C65-919F-EB0EC50E3B39}" type="slidenum">
              <a:rPr lang="en-US" smtClean="0"/>
              <a:t>33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3F41D4-02D8-4A2E-8DE0-A8DA18194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Testing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A8F9BD-386D-4CFF-A290-C76DC999C3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083"/>
          <a:stretch/>
        </p:blipFill>
        <p:spPr>
          <a:xfrm>
            <a:off x="184468" y="935492"/>
            <a:ext cx="5260623" cy="43275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86D25A-3590-444B-B0E9-0CEF12A19B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4918"/>
          <a:stretch/>
        </p:blipFill>
        <p:spPr>
          <a:xfrm>
            <a:off x="5599537" y="935492"/>
            <a:ext cx="6407995" cy="432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137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D593D-5FDC-41C1-AEDB-84123AAE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2BD6-3B06-4C65-919F-EB0EC50E3B39}" type="slidenum">
              <a:rPr lang="en-US" smtClean="0"/>
              <a:t>34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3F41D4-02D8-4A2E-8DE0-A8DA18194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Testing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F0FE6C-B828-41CB-AF1B-D2C25631D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786" y="684055"/>
            <a:ext cx="6448425" cy="42767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FE965F-5D64-4CE0-9040-F89C3CDCBDB2}"/>
              </a:ext>
            </a:extLst>
          </p:cNvPr>
          <p:cNvSpPr txBox="1"/>
          <p:nvPr/>
        </p:nvSpPr>
        <p:spPr>
          <a:xfrm>
            <a:off x="244443" y="314723"/>
            <a:ext cx="2438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Replace with spec sheet</a:t>
            </a:r>
          </a:p>
        </p:txBody>
      </p:sp>
    </p:spTree>
    <p:extLst>
      <p:ext uri="{BB962C8B-B14F-4D97-AF65-F5344CB8AC3E}">
        <p14:creationId xmlns:p14="http://schemas.microsoft.com/office/powerpoint/2010/main" val="27999111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D593D-5FDC-41C1-AEDB-84123AAE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2BD6-3B06-4C65-919F-EB0EC50E3B39}" type="slidenum">
              <a:rPr lang="en-US" smtClean="0"/>
              <a:t>35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3F41D4-02D8-4A2E-8DE0-A8DA18194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Testing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C23AAA-C61F-42E9-930F-CCBE472F6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365" y="1314831"/>
            <a:ext cx="4482083" cy="40149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12F211-CC75-4BEA-ABE2-9197FEA31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527" y="1314831"/>
            <a:ext cx="4218224" cy="401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39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58FCA-1EC3-48BE-9D27-ED8CEE133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012D3-44D1-49D7-B2AA-591A678F3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200" dirty="0"/>
              <a:t>In order to locate a person requiring rescue we seek to design and implement a system that makes use of mesh networking with multiple unmanned aerial vehicles equipped with image sensors to locate the person.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4EA895-43A2-4099-83F5-04EA38828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2A232C-DACA-4DF2-8449-F632D9129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2BD6-3B06-4C65-919F-EB0EC50E3B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30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B2876-C6F9-4B00-823F-736AB47E1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Addressable Market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B1391-305A-4A6B-9D58-425FFC662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FB8A92-2FC0-4223-BA52-9BF9ACC9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2BD6-3B06-4C65-919F-EB0EC50E3B39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81F678-848D-4EEE-817D-433BECA9EC85}"/>
              </a:ext>
            </a:extLst>
          </p:cNvPr>
          <p:cNvSpPr txBox="1"/>
          <p:nvPr/>
        </p:nvSpPr>
        <p:spPr>
          <a:xfrm>
            <a:off x="936099" y="2359164"/>
            <a:ext cx="486717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Bristow Group</a:t>
            </a:r>
          </a:p>
          <a:p>
            <a:r>
              <a:rPr lang="en-US" sz="2000" dirty="0"/>
              <a:t>Private company performs SAR for the UK</a:t>
            </a:r>
          </a:p>
          <a:p>
            <a:r>
              <a:rPr lang="en-US" dirty="0"/>
              <a:t>Utilizes S-92 Helicopters</a:t>
            </a:r>
          </a:p>
          <a:p>
            <a:r>
              <a:rPr lang="en-US" dirty="0"/>
              <a:t>$27M each &amp; $900k per year upkeep</a:t>
            </a:r>
          </a:p>
          <a:p>
            <a:endParaRPr lang="en-US" dirty="0"/>
          </a:p>
          <a:p>
            <a:r>
              <a:rPr lang="en-US" dirty="0"/>
              <a:t>107 Counties with coastlines &gt;350km</a:t>
            </a:r>
          </a:p>
          <a:p>
            <a:r>
              <a:rPr lang="en-US" dirty="0"/>
              <a:t>74 of those have military aircraft</a:t>
            </a:r>
          </a:p>
          <a:p>
            <a:endParaRPr lang="en-US" dirty="0"/>
          </a:p>
          <a:p>
            <a:r>
              <a:rPr lang="en-US" dirty="0"/>
              <a:t>$2 billion in assets</a:t>
            </a:r>
          </a:p>
          <a:p>
            <a:r>
              <a:rPr lang="en-US" dirty="0"/>
              <a:t>$66.6 million per year in upkeep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E3E894-1FA0-4F8C-9E0E-582A1F244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34" y="2317486"/>
            <a:ext cx="4612062" cy="302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34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E23FB-D9B3-4665-A436-37486D83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t">
            <a:normAutofit fontScale="90000"/>
          </a:bodyPr>
          <a:lstStyle/>
          <a:p>
            <a:r>
              <a:rPr lang="en-US" sz="6000" dirty="0"/>
              <a:t>Contribution</a:t>
            </a:r>
            <a:br>
              <a:rPr lang="en-US" dirty="0"/>
            </a:br>
            <a:r>
              <a:rPr lang="en-US" sz="3100" dirty="0"/>
              <a:t>To the field of sensor fusion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51F40-4661-43C4-840D-FA9784A9E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Method of image processing of data from IR sensors and communicating results over a mesh network in order to locate people at a reduced cost compared to current methods.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C7410D-F42F-4CC0-864D-8AB5D4146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3D29F2-1AEE-446C-9971-8213E6C4B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2BD6-3B06-4C65-919F-EB0EC50E3B3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76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58FCA-1EC3-48BE-9D27-ED8CEE1330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System Design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47E8F3-00FD-4B3B-A77B-987918354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757999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D1405-FFB7-4D21-BF0E-32E663E0D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6626F7-77CC-471B-AA35-63DA96563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 Design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D593D-5FDC-41C1-AEDB-84123AAE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2BD6-3B06-4C65-919F-EB0EC50E3B39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 descr="Annotation 2019-03-20 200216.png">
            <a:extLst>
              <a:ext uri="{FF2B5EF4-FFF2-40B4-BE49-F238E27FC236}">
                <a16:creationId xmlns:a16="http://schemas.microsoft.com/office/drawing/2014/main" id="{E3E9C1A9-7F9E-45DB-9F15-942DF571F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168" y="1644968"/>
            <a:ext cx="8741664" cy="450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980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D1405-FFB7-4D21-BF0E-32E663E0D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Mesh Network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6626F7-77CC-471B-AA35-63DA96563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 Design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D593D-5FDC-41C1-AEDB-84123AAE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2BD6-3B06-4C65-919F-EB0EC50E3B39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E7984E-E9BF-4A18-AB1B-1A502E6BC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767" y="1786366"/>
            <a:ext cx="1311626" cy="1998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33E474-3DB1-4D9E-B7D6-1407522C9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9247" y="4071358"/>
            <a:ext cx="1998667" cy="19986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C4FAF-52E9-4A00-BA5D-8B9DBCD4EAD0}"/>
              </a:ext>
            </a:extLst>
          </p:cNvPr>
          <p:cNvSpPr txBox="1"/>
          <p:nvPr/>
        </p:nvSpPr>
        <p:spPr>
          <a:xfrm>
            <a:off x="1230768" y="2083178"/>
            <a:ext cx="285667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Mesh Network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Non-hierarchical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Adaptable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b="1" dirty="0" err="1"/>
              <a:t>XBee</a:t>
            </a:r>
            <a:r>
              <a:rPr lang="en-US" sz="2400" b="1" dirty="0"/>
              <a:t> Zigbee Adapter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Digikey</a:t>
            </a:r>
            <a:r>
              <a:rPr lang="en-US" sz="2400" b="1" dirty="0"/>
              <a:t> kit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Range 2 miles LOS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0F19C4-D81D-4892-8052-3ACFB9CE07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10" y="2358793"/>
            <a:ext cx="3743513" cy="28524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5DA4E5-81F3-46E6-BCFF-C393B5AFD3F2}"/>
              </a:ext>
            </a:extLst>
          </p:cNvPr>
          <p:cNvSpPr txBox="1"/>
          <p:nvPr/>
        </p:nvSpPr>
        <p:spPr>
          <a:xfrm>
            <a:off x="6744614" y="3152851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93F804-44C3-4114-B090-A6EECCACBC29}"/>
              </a:ext>
            </a:extLst>
          </p:cNvPr>
          <p:cNvSpPr txBox="1"/>
          <p:nvPr/>
        </p:nvSpPr>
        <p:spPr>
          <a:xfrm rot="2711144">
            <a:off x="5207456" y="3459698"/>
            <a:ext cx="1692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Network Connection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5A6282-AD21-4C7B-AE79-56D14FE4D35B}"/>
              </a:ext>
            </a:extLst>
          </p:cNvPr>
          <p:cNvSpPr txBox="1"/>
          <p:nvPr/>
        </p:nvSpPr>
        <p:spPr>
          <a:xfrm>
            <a:off x="5186581" y="4868380"/>
            <a:ext cx="2409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Mesh Network Diagram</a:t>
            </a:r>
          </a:p>
        </p:txBody>
      </p:sp>
    </p:spTree>
    <p:extLst>
      <p:ext uri="{BB962C8B-B14F-4D97-AF65-F5344CB8AC3E}">
        <p14:creationId xmlns:p14="http://schemas.microsoft.com/office/powerpoint/2010/main" val="386472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1914</Words>
  <Application>Microsoft Office PowerPoint</Application>
  <PresentationFormat>Widescreen</PresentationFormat>
  <Paragraphs>350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System for Open-Water Person Detection</vt:lpstr>
      <vt:lpstr>Overview </vt:lpstr>
      <vt:lpstr>Introduction</vt:lpstr>
      <vt:lpstr>Problem Statement</vt:lpstr>
      <vt:lpstr>Addressable Market</vt:lpstr>
      <vt:lpstr>Contribution To the field of sensor fusion </vt:lpstr>
      <vt:lpstr>System Design</vt:lpstr>
      <vt:lpstr>System Architecture</vt:lpstr>
      <vt:lpstr>Mesh Network</vt:lpstr>
      <vt:lpstr>Mesh Network Software</vt:lpstr>
      <vt:lpstr>Image Capturing Device (Drone)</vt:lpstr>
      <vt:lpstr>Near- vs Mid-Infrared</vt:lpstr>
      <vt:lpstr>Infrared Camera</vt:lpstr>
      <vt:lpstr>Infrared Camera - Software</vt:lpstr>
      <vt:lpstr>Issues with Infrared Imaging</vt:lpstr>
      <vt:lpstr>Enclosure</vt:lpstr>
      <vt:lpstr>Image Capturing Device</vt:lpstr>
      <vt:lpstr>Enclosure – Thermal Test</vt:lpstr>
      <vt:lpstr>Ground Station</vt:lpstr>
      <vt:lpstr>Cost</vt:lpstr>
      <vt:lpstr>Testing</vt:lpstr>
      <vt:lpstr>Evaluation Requirements</vt:lpstr>
      <vt:lpstr>Test Setup</vt:lpstr>
      <vt:lpstr>Test</vt:lpstr>
      <vt:lpstr>Test Results</vt:lpstr>
      <vt:lpstr>Conclusions</vt:lpstr>
      <vt:lpstr>Future Works</vt:lpstr>
      <vt:lpstr>Questions?</vt:lpstr>
      <vt:lpstr>Backup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for Open-Water Person Detection</dc:title>
  <dc:creator>Justin Toth</dc:creator>
  <cp:keywords/>
  <cp:lastModifiedBy>Justin Toth</cp:lastModifiedBy>
  <cp:revision>48</cp:revision>
  <cp:lastPrinted>2019-04-11T17:19:46Z</cp:lastPrinted>
  <dcterms:created xsi:type="dcterms:W3CDTF">2019-03-30T23:14:43Z</dcterms:created>
  <dcterms:modified xsi:type="dcterms:W3CDTF">2019-04-11T17:23:11Z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M SIP Document Sensitivity">
    <vt:lpwstr/>
  </property>
  <property fmtid="{D5CDD505-2E9C-101B-9397-08002B2CF9AE}" pid="3" name="Document Author">
    <vt:lpwstr>US\e332252</vt:lpwstr>
  </property>
  <property fmtid="{D5CDD505-2E9C-101B-9397-08002B2CF9AE}" pid="4" name="Document Sensitivity">
    <vt:lpwstr>1</vt:lpwstr>
  </property>
  <property fmtid="{D5CDD505-2E9C-101B-9397-08002B2CF9AE}" pid="5" name="ThirdParty">
    <vt:lpwstr/>
  </property>
  <property fmtid="{D5CDD505-2E9C-101B-9397-08002B2CF9AE}" pid="6" name="OCI Restriction">
    <vt:bool>false</vt:bool>
  </property>
  <property fmtid="{D5CDD505-2E9C-101B-9397-08002B2CF9AE}" pid="7" name="OCI Additional Info">
    <vt:lpwstr/>
  </property>
  <property fmtid="{D5CDD505-2E9C-101B-9397-08002B2CF9AE}" pid="8" name="Allow Header Overwrite">
    <vt:bool>true</vt:bool>
  </property>
  <property fmtid="{D5CDD505-2E9C-101B-9397-08002B2CF9AE}" pid="9" name="Allow Footer Overwrite">
    <vt:bool>true</vt:bool>
  </property>
  <property fmtid="{D5CDD505-2E9C-101B-9397-08002B2CF9AE}" pid="10" name="Multiple Selected">
    <vt:lpwstr>-1</vt:lpwstr>
  </property>
  <property fmtid="{D5CDD505-2E9C-101B-9397-08002B2CF9AE}" pid="11" name="SIPLongWording">
    <vt:lpwstr/>
  </property>
  <property fmtid="{D5CDD505-2E9C-101B-9397-08002B2CF9AE}" pid="12" name="checkedProgramsCount">
    <vt:i4>0</vt:i4>
  </property>
  <property fmtid="{D5CDD505-2E9C-101B-9397-08002B2CF9AE}" pid="13" name="ExpCountry">
    <vt:lpwstr/>
  </property>
</Properties>
</file>